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4"/>
  </p:handoutMasterIdLst>
  <p:sldIdLst>
    <p:sldId id="256" r:id="rId3"/>
    <p:sldId id="757" r:id="rId5"/>
    <p:sldId id="697" r:id="rId6"/>
    <p:sldId id="743" r:id="rId7"/>
    <p:sldId id="698" r:id="rId8"/>
    <p:sldId id="735" r:id="rId9"/>
    <p:sldId id="736" r:id="rId10"/>
    <p:sldId id="793" r:id="rId11"/>
    <p:sldId id="796" r:id="rId12"/>
    <p:sldId id="794" r:id="rId13"/>
    <p:sldId id="795" r:id="rId14"/>
    <p:sldId id="797" r:id="rId15"/>
    <p:sldId id="786" r:id="rId16"/>
    <p:sldId id="787" r:id="rId17"/>
    <p:sldId id="799" r:id="rId18"/>
    <p:sldId id="737" r:id="rId19"/>
    <p:sldId id="746" r:id="rId20"/>
    <p:sldId id="769" r:id="rId21"/>
    <p:sldId id="740" r:id="rId22"/>
    <p:sldId id="306" r:id="rId23"/>
  </p:sldIdLst>
  <p:sldSz cx="12192000" cy="6858000"/>
  <p:notesSz cx="6858000" cy="9144000"/>
  <p:custDataLst>
    <p:tags r:id="rId28"/>
  </p:custDataLst>
  <p:kinsoku lang="zh-CN" invalStChars="!),.:;?]}、。—ˇ¨〃々～‖…’”〕〉》」』〗】∶！＂＇），．：；？］｀｜｝·" invalEndChars="([{‘“〔〈《「『〖【（［｛．·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FFFF"/>
    <a:srgbClr val="0A19E0"/>
    <a:srgbClr val="1369B2"/>
    <a:srgbClr val="576B9D"/>
    <a:srgbClr val="BFC6E1"/>
    <a:srgbClr val="92A1D1"/>
    <a:srgbClr val="E8E8E8"/>
    <a:srgbClr val="6B81BB"/>
    <a:srgbClr val="0070C0"/>
    <a:srgbClr val="D1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592"/>
  </p:normalViewPr>
  <p:slideViewPr>
    <p:cSldViewPr snapToGrid="0" snapToObjects="1" showGuides="1">
      <p:cViewPr varScale="1">
        <p:scale>
          <a:sx n="107" d="100"/>
          <a:sy n="107" d="100"/>
        </p:scale>
        <p:origin x="1734" y="108"/>
      </p:cViewPr>
      <p:guideLst>
        <p:guide orient="horz" pos="1605"/>
        <p:guide pos="588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100" d="100"/>
        <a:sy n="100" d="100"/>
      </p:scale>
      <p:origin x="0" y="7698"/>
    </p:cViewPr>
  </p:sorterViewPr>
  <p:gridSpacing cx="71999" cy="719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8" Type="http://schemas.openxmlformats.org/officeDocument/2006/relationships/tags" Target="tags/tag37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5AA3DA-586F-4B63-8B7B-15A29EDCB06D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0" name="Rectangle 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63FA97-8987-475E-A5C0-D8914097426E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6867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368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195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81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195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81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/>
            <a:endParaRPr lang="zh-CN" altLang="en-US" dirty="0"/>
          </a:p>
        </p:txBody>
      </p:sp>
      <p:sp>
        <p:nvSpPr>
          <p:cNvPr id="143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"/>
          <p:cNvSpPr/>
          <p:nvPr/>
        </p:nvSpPr>
        <p:spPr>
          <a:xfrm>
            <a:off x="2298700" y="-3175"/>
            <a:ext cx="8346440" cy="1600200"/>
          </a:xfrm>
          <a:prstGeom prst="rect">
            <a:avLst/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920751" y="220663"/>
            <a:ext cx="777875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宋体" panose="02010600030101010101" pitchFamily="2" charset="-122"/>
              </a:rPr>
              <a:t>✎ 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246533" y="311150"/>
            <a:ext cx="3623733" cy="636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矩形 4"/>
          <p:cNvSpPr/>
          <p:nvPr userDrawn="1"/>
        </p:nvSpPr>
        <p:spPr>
          <a:xfrm>
            <a:off x="408940" y="6609080"/>
            <a:ext cx="1954953" cy="222885"/>
          </a:xfrm>
          <a:prstGeom prst="rect">
            <a:avLst/>
          </a:prstGeom>
          <a:solidFill>
            <a:srgbClr val="1369B2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527300" y="1520825"/>
            <a:ext cx="6705600" cy="110680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4" name="矩形 3"/>
          <p:cNvSpPr/>
          <p:nvPr userDrawn="1"/>
        </p:nvSpPr>
        <p:spPr>
          <a:xfrm>
            <a:off x="877993" y="3935095"/>
            <a:ext cx="10480887" cy="753745"/>
          </a:xfrm>
          <a:prstGeom prst="rect">
            <a:avLst/>
          </a:prstGeom>
          <a:solidFill>
            <a:srgbClr val="1369B2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117600" y="4852035"/>
            <a:ext cx="10464800" cy="796925"/>
          </a:xfrm>
          <a:prstGeom prst="rect">
            <a:avLst/>
          </a:prstGeom>
          <a:solidFill>
            <a:srgbClr val="FFFFFF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6.xml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29.xml"/><Relationship Id="rId2" Type="http://schemas.openxmlformats.org/officeDocument/2006/relationships/image" Target="../media/image20.png"/><Relationship Id="rId1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30.xml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3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32.xml"/><Relationship Id="rId1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5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.xml"/><Relationship Id="rId1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6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35.xml"/><Relationship Id="rId1" Type="http://schemas.openxmlformats.org/officeDocument/2006/relationships/tags" Target="../tags/tag3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png"/><Relationship Id="rId3" Type="http://schemas.openxmlformats.org/officeDocument/2006/relationships/tags" Target="../tags/tag3.xml"/><Relationship Id="rId2" Type="http://schemas.openxmlformats.org/officeDocument/2006/relationships/image" Target="../media/image4.png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7" Type="http://schemas.openxmlformats.org/officeDocument/2006/relationships/slideLayout" Target="../slideLayouts/slideLayout2.xml"/><Relationship Id="rId16" Type="http://schemas.openxmlformats.org/officeDocument/2006/relationships/tags" Target="../tags/tag20.xml"/><Relationship Id="rId15" Type="http://schemas.openxmlformats.org/officeDocument/2006/relationships/tags" Target="../tags/tag19.xml"/><Relationship Id="rId14" Type="http://schemas.openxmlformats.org/officeDocument/2006/relationships/tags" Target="../tags/tag18.xml"/><Relationship Id="rId13" Type="http://schemas.openxmlformats.org/officeDocument/2006/relationships/tags" Target="../tags/tag17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22.xml"/><Relationship Id="rId2" Type="http://schemas.openxmlformats.org/officeDocument/2006/relationships/image" Target="../media/image1.svg"/><Relationship Id="rId1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ext Box 2"/>
          <p:cNvSpPr txBox="1"/>
          <p:nvPr/>
        </p:nvSpPr>
        <p:spPr>
          <a:xfrm>
            <a:off x="1496695" y="2262505"/>
            <a:ext cx="9780270" cy="9772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lnSpc>
                <a:spcPct val="120000"/>
              </a:lnSpc>
            </a:pP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实战开发</a:t>
            </a:r>
            <a:r>
              <a:rPr lang="en-US" altLang="zh-CN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—JS</a:t>
            </a: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之登录验证改进版</a:t>
            </a:r>
            <a:endParaRPr lang="zh-CN" altLang="en-US" sz="4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5123" name="组合 9"/>
          <p:cNvGrpSpPr/>
          <p:nvPr/>
        </p:nvGrpSpPr>
        <p:grpSpPr>
          <a:xfrm>
            <a:off x="3069107" y="5619433"/>
            <a:ext cx="793494" cy="792162"/>
            <a:chOff x="846704" y="5631842"/>
            <a:chExt cx="792837" cy="792000"/>
          </a:xfrm>
        </p:grpSpPr>
        <p:sp>
          <p:nvSpPr>
            <p:cNvPr id="5126" name="椭圆 10"/>
            <p:cNvSpPr/>
            <p:nvPr/>
          </p:nvSpPr>
          <p:spPr>
            <a:xfrm>
              <a:off x="846704" y="5631842"/>
              <a:ext cx="792837" cy="792000"/>
            </a:xfrm>
            <a:prstGeom prst="ellipse">
              <a:avLst/>
            </a:prstGeom>
            <a:solidFill>
              <a:srgbClr val="9C9CE9"/>
            </a:solidFill>
            <a:ln w="28575">
              <a:noFill/>
            </a:ln>
          </p:spPr>
          <p:txBody>
            <a:bodyPr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5127" name="矩形 4"/>
            <p:cNvSpPr/>
            <p:nvPr/>
          </p:nvSpPr>
          <p:spPr>
            <a:xfrm>
              <a:off x="854166" y="5843273"/>
              <a:ext cx="679522" cy="3682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eaLnBrk="1" hangingPunct="1"/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 </a:t>
              </a:r>
              <a:r>
                <a:rPr lang="en-US" altLang="zh-CN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CSS</a:t>
              </a:r>
              <a:endPara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sp>
        <p:nvSpPr>
          <p:cNvPr id="5125" name="矩形 8"/>
          <p:cNvSpPr/>
          <p:nvPr/>
        </p:nvSpPr>
        <p:spPr>
          <a:xfrm>
            <a:off x="6162040" y="5761990"/>
            <a:ext cx="4572000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75A0DD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· </a:t>
            </a:r>
            <a:r>
              <a:rPr lang="zh-CN" altLang="en-US" dirty="0">
                <a:solidFill>
                  <a:srgbClr val="75A0DD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页面的制作</a:t>
            </a:r>
            <a:endParaRPr lang="zh-CN" altLang="en-US" dirty="0">
              <a:solidFill>
                <a:srgbClr val="75A0DD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3" name="组合 9"/>
          <p:cNvGrpSpPr/>
          <p:nvPr/>
        </p:nvGrpSpPr>
        <p:grpSpPr>
          <a:xfrm>
            <a:off x="1751013" y="5619433"/>
            <a:ext cx="941705" cy="792162"/>
            <a:chOff x="748209" y="5631842"/>
            <a:chExt cx="940612" cy="792000"/>
          </a:xfrm>
        </p:grpSpPr>
        <p:sp>
          <p:nvSpPr>
            <p:cNvPr id="4" name="椭圆 10"/>
            <p:cNvSpPr/>
            <p:nvPr/>
          </p:nvSpPr>
          <p:spPr>
            <a:xfrm>
              <a:off x="846704" y="5631842"/>
              <a:ext cx="792837" cy="792000"/>
            </a:xfrm>
            <a:prstGeom prst="ellipse">
              <a:avLst/>
            </a:prstGeom>
            <a:solidFill>
              <a:srgbClr val="9C9CE9"/>
            </a:solidFill>
            <a:ln w="28575">
              <a:noFill/>
            </a:ln>
          </p:spPr>
          <p:txBody>
            <a:bodyPr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748209" y="5848352"/>
              <a:ext cx="940612" cy="3682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eaLnBrk="1" hangingPunct="1"/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 </a:t>
              </a:r>
              <a:r>
                <a:rPr lang="en-US" altLang="zh-CN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HTML</a:t>
              </a:r>
              <a:endParaRPr lang="zh-CN" altLang="en-US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组合 9"/>
          <p:cNvGrpSpPr/>
          <p:nvPr/>
        </p:nvGrpSpPr>
        <p:grpSpPr>
          <a:xfrm>
            <a:off x="4288307" y="5619433"/>
            <a:ext cx="793494" cy="792162"/>
            <a:chOff x="846704" y="5631842"/>
            <a:chExt cx="792837" cy="792000"/>
          </a:xfrm>
        </p:grpSpPr>
        <p:sp>
          <p:nvSpPr>
            <p:cNvPr id="7" name="椭圆 10"/>
            <p:cNvSpPr/>
            <p:nvPr/>
          </p:nvSpPr>
          <p:spPr>
            <a:xfrm>
              <a:off x="846704" y="5631842"/>
              <a:ext cx="792837" cy="792000"/>
            </a:xfrm>
            <a:prstGeom prst="ellipse">
              <a:avLst/>
            </a:prstGeom>
            <a:solidFill>
              <a:srgbClr val="9C9CE9"/>
            </a:solidFill>
            <a:ln w="28575">
              <a:noFill/>
            </a:ln>
          </p:spPr>
          <p:txBody>
            <a:bodyPr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8" name="矩形 4"/>
            <p:cNvSpPr/>
            <p:nvPr/>
          </p:nvSpPr>
          <p:spPr>
            <a:xfrm>
              <a:off x="995019" y="5843273"/>
              <a:ext cx="495524" cy="3682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eaLnBrk="1" hangingPunct="1"/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 </a:t>
              </a:r>
              <a:r>
                <a:rPr lang="en-US" altLang="zh-CN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JS</a:t>
              </a:r>
              <a:endParaRPr lang="zh-CN" altLang="en-US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6649085" y="4090035"/>
            <a:ext cx="3865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bg1">
                    <a:lumMod val="9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讲师：李惠</a:t>
            </a:r>
            <a:endParaRPr lang="zh-CN" altLang="en-US" sz="2000">
              <a:solidFill>
                <a:schemeClr val="bg1">
                  <a:lumMod val="9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zh-CN" altLang="en-US" sz="2000">
                <a:solidFill>
                  <a:schemeClr val="bg1">
                    <a:lumMod val="9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课程名称：《</a:t>
            </a:r>
            <a:r>
              <a:rPr lang="en-US" altLang="zh-CN" sz="2000">
                <a:solidFill>
                  <a:schemeClr val="bg1">
                    <a:lumMod val="9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web</a:t>
            </a:r>
            <a:r>
              <a:rPr lang="zh-CN" altLang="en-US" sz="2000">
                <a:solidFill>
                  <a:schemeClr val="bg1">
                    <a:lumMod val="9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前端开发技术》</a:t>
            </a:r>
            <a:endParaRPr lang="zh-CN" altLang="en-US" sz="2000">
              <a:solidFill>
                <a:schemeClr val="bg1">
                  <a:lumMod val="9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1"/>
          <p:cNvSpPr/>
          <p:nvPr/>
        </p:nvSpPr>
        <p:spPr>
          <a:xfrm>
            <a:off x="3184525" y="205105"/>
            <a:ext cx="697674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algn="l" eaLnBrk="1" hangingPunct="1">
              <a:buClrTx/>
              <a:buSzTx/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子任务2：设计验证登录信息的功能函数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建立函数、定义变量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08380" y="1387475"/>
            <a:ext cx="9856470" cy="3683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p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、定义变量</a:t>
            </a: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usrv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</a:t>
            </a: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psdv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，获取已输入的用户名和密码：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rcRect t="7249"/>
          <a:stretch>
            <a:fillRect/>
          </a:stretch>
        </p:blipFill>
        <p:spPr>
          <a:xfrm>
            <a:off x="1021080" y="1798955"/>
            <a:ext cx="9843135" cy="55245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639570" y="3081655"/>
            <a:ext cx="375856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600" b="1">
                <a:sym typeface="+mn-ea"/>
              </a:rPr>
              <a:t>什么是对象：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对象是拥有属性和方法的数据。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属性是与对象相关的值。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方法是能够在对象上执行的动作。</a:t>
            </a:r>
            <a:endParaRPr lang="zh-CN" altLang="en-US" sz="1600">
              <a:sym typeface="+mn-ea"/>
            </a:endParaRPr>
          </a:p>
        </p:txBody>
      </p:sp>
      <p:pic>
        <p:nvPicPr>
          <p:cNvPr id="8" name="图片 7" descr="QQ截图20190514164403"/>
          <p:cNvPicPr>
            <a:picLocks noChangeAspect="1"/>
          </p:cNvPicPr>
          <p:nvPr/>
        </p:nvPicPr>
        <p:blipFill>
          <a:blip r:embed="rId2"/>
          <a:srcRect r="57739"/>
          <a:stretch>
            <a:fillRect/>
          </a:stretch>
        </p:blipFill>
        <p:spPr>
          <a:xfrm>
            <a:off x="5895975" y="3757930"/>
            <a:ext cx="2326640" cy="2733675"/>
          </a:xfrm>
          <a:prstGeom prst="rect">
            <a:avLst/>
          </a:prstGeom>
        </p:spPr>
      </p:pic>
      <p:pic>
        <p:nvPicPr>
          <p:cNvPr id="5" name="图片 4" descr="QQ截图20190514164411"/>
          <p:cNvPicPr>
            <a:picLocks noChangeAspect="1"/>
          </p:cNvPicPr>
          <p:nvPr/>
        </p:nvPicPr>
        <p:blipFill>
          <a:blip r:embed="rId3"/>
          <a:srcRect r="65019"/>
          <a:stretch>
            <a:fillRect/>
          </a:stretch>
        </p:blipFill>
        <p:spPr>
          <a:xfrm>
            <a:off x="8408670" y="3757930"/>
            <a:ext cx="1752600" cy="220027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639570" y="4650105"/>
            <a:ext cx="2540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600" b="1">
                <a:sym typeface="+mn-ea"/>
              </a:rPr>
              <a:t>访问对象属性</a:t>
            </a:r>
            <a:r>
              <a:rPr lang="en-US" altLang="zh-CN" sz="1600" b="1">
                <a:sym typeface="+mn-ea"/>
              </a:rPr>
              <a:t>: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olidFill>
                  <a:srgbClr val="00B0F0"/>
                </a:solidFill>
                <a:sym typeface="+mn-ea"/>
              </a:rPr>
              <a:t>对象</a:t>
            </a:r>
            <a:r>
              <a:rPr lang="en-US" altLang="zh-CN" sz="1600">
                <a:solidFill>
                  <a:srgbClr val="FF0000"/>
                </a:solidFill>
                <a:sym typeface="+mn-ea"/>
              </a:rPr>
              <a:t>.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属性</a:t>
            </a:r>
            <a:r>
              <a:rPr lang="en-US" altLang="zh-CN" sz="1600">
                <a:solidFill>
                  <a:srgbClr val="00B0F0"/>
                </a:solidFill>
                <a:sym typeface="+mn-ea"/>
              </a:rPr>
              <a:t>;</a:t>
            </a:r>
            <a:endParaRPr lang="en-US" altLang="zh-CN" sz="1600">
              <a:solidFill>
                <a:srgbClr val="00B0F0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895975" y="3133090"/>
            <a:ext cx="1605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例如：一辆汽车</a:t>
            </a:r>
            <a:endParaRPr lang="zh-CN" altLang="en-US" sz="1600"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639570" y="5572125"/>
            <a:ext cx="2540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600" b="1">
                <a:sym typeface="+mn-ea"/>
              </a:rPr>
              <a:t>访问对象的方法</a:t>
            </a:r>
            <a:r>
              <a:rPr lang="en-US" altLang="zh-CN" sz="1600" b="1">
                <a:sym typeface="+mn-ea"/>
              </a:rPr>
              <a:t>: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olidFill>
                  <a:srgbClr val="00B0F0"/>
                </a:solidFill>
                <a:sym typeface="+mn-ea"/>
              </a:rPr>
              <a:t>对象</a:t>
            </a:r>
            <a:r>
              <a:rPr lang="en-US" altLang="zh-CN" sz="1600">
                <a:solidFill>
                  <a:srgbClr val="FF0000"/>
                </a:solidFill>
                <a:sym typeface="+mn-ea"/>
              </a:rPr>
              <a:t>.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方法名</a:t>
            </a:r>
            <a:r>
              <a:rPr lang="en-US" altLang="zh-CN" sz="1600">
                <a:solidFill>
                  <a:srgbClr val="00B0F0"/>
                </a:solidFill>
                <a:sym typeface="+mn-ea"/>
              </a:rPr>
              <a:t>;</a:t>
            </a:r>
            <a:endParaRPr lang="en-US" altLang="zh-CN" sz="1600">
              <a:solidFill>
                <a:srgbClr val="00B0F0"/>
              </a:solidFill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460500" y="3081655"/>
            <a:ext cx="3937635" cy="3420745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398135" y="3081655"/>
            <a:ext cx="4763135" cy="340995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460500" y="2733675"/>
            <a:ext cx="8700770" cy="34798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语法小知识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1"/>
          <p:cNvSpPr/>
          <p:nvPr/>
        </p:nvSpPr>
        <p:spPr>
          <a:xfrm>
            <a:off x="3184525" y="205105"/>
            <a:ext cx="697674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algn="l" eaLnBrk="1" hangingPunct="1">
              <a:buClrTx/>
              <a:buSzTx/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子任务2：设计验证登录信息的功能函数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建立函数、定义变量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6195" y="2206625"/>
            <a:ext cx="8643620" cy="613410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1293495" y="1838325"/>
            <a:ext cx="9517380" cy="3683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rtlCol="0">
            <a:spAutoFit/>
          </a:bodyPr>
          <a:p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、定义变量</a:t>
            </a: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err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，获取装载提示语的元素；定义变量</a:t>
            </a: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nouser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，作为用户名是否被注册的标志：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1"/>
          <p:cNvSpPr/>
          <p:nvPr/>
        </p:nvSpPr>
        <p:spPr>
          <a:xfrm>
            <a:off x="3184525" y="205105"/>
            <a:ext cx="697674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algn="l" eaLnBrk="1" hangingPunct="1">
              <a:buClrTx/>
              <a:buSzTx/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子任务2：设计验证登录信息的功能函数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建立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if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分支的框架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64515" y="2066925"/>
            <a:ext cx="303911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if 语句：</a:t>
            </a:r>
            <a:endParaRPr lang="zh-CN" altLang="en-US" sz="1400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只有当指定条件为 true 时，该语句才会执行代码。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语法</a:t>
            </a:r>
            <a:r>
              <a:rPr lang="en-US" altLang="zh-CN" sz="1400">
                <a:sym typeface="+mn-ea"/>
              </a:rPr>
              <a:t>: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if (</a:t>
            </a:r>
            <a:r>
              <a:rPr lang="zh-CN" altLang="en-US" sz="1400">
                <a:sym typeface="+mn-ea"/>
              </a:rPr>
              <a:t>condition</a:t>
            </a:r>
            <a:r>
              <a:rPr lang="zh-CN" altLang="en-US" sz="1400" b="1">
                <a:solidFill>
                  <a:srgbClr val="FF0000"/>
                </a:solidFill>
                <a:sym typeface="+mn-ea"/>
              </a:rPr>
              <a:t>){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    当条件为 true 时执行的代码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}</a:t>
            </a:r>
            <a:endParaRPr lang="zh-CN" altLang="en-US" sz="1400" b="1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代码：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en-US" altLang="zh-CN" sz="1400">
                <a:solidFill>
                  <a:srgbClr val="00B0F0"/>
                </a:solidFill>
                <a:sym typeface="+mn-ea"/>
              </a:rPr>
              <a:t>var time = 10;</a:t>
            </a:r>
            <a:endParaRPr lang="en-US" altLang="zh-CN" sz="1400">
              <a:solidFill>
                <a:srgbClr val="00B0F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400">
                <a:solidFill>
                  <a:srgbClr val="00B0F0"/>
                </a:solidFill>
                <a:sym typeface="+mn-ea"/>
              </a:rPr>
              <a:t>if(time&lt;20){</a:t>
            </a:r>
            <a:endParaRPr lang="en-US" altLang="zh-CN" sz="1400">
              <a:solidFill>
                <a:srgbClr val="00B0F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400">
                <a:solidFill>
                  <a:srgbClr val="00B0F0"/>
                </a:solidFill>
                <a:sym typeface="+mn-ea"/>
              </a:rPr>
              <a:t>      x = “Good day”;</a:t>
            </a:r>
            <a:endParaRPr lang="en-US" altLang="zh-CN" sz="1400">
              <a:solidFill>
                <a:srgbClr val="00B0F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400">
                <a:solidFill>
                  <a:srgbClr val="00B0F0"/>
                </a:solidFill>
                <a:sym typeface="+mn-ea"/>
              </a:rPr>
              <a:t>}</a:t>
            </a:r>
            <a:endParaRPr lang="en-US" altLang="zh-CN" sz="1400">
              <a:solidFill>
                <a:srgbClr val="00B0F0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58870" y="1941195"/>
            <a:ext cx="3557905" cy="4615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if...else 语句：</a:t>
            </a:r>
            <a:endParaRPr lang="zh-CN" altLang="en-US" sz="1400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请使用 if....else 语句在条件为 true 时执行代码，在条件为 false 时执行其他代码。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语法</a:t>
            </a:r>
            <a:r>
              <a:rPr lang="en-US" altLang="zh-CN" sz="1400">
                <a:sym typeface="+mn-ea"/>
              </a:rPr>
              <a:t>: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if (</a:t>
            </a:r>
            <a:r>
              <a:rPr lang="zh-CN" altLang="en-US" sz="1400">
                <a:sym typeface="+mn-ea"/>
              </a:rPr>
              <a:t>condition</a:t>
            </a:r>
            <a:r>
              <a:rPr lang="zh-CN" altLang="en-US" sz="1400" b="1">
                <a:solidFill>
                  <a:srgbClr val="FF0000"/>
                </a:solidFill>
                <a:sym typeface="+mn-ea"/>
              </a:rPr>
              <a:t>){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    当条件为 true 时执行的代码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}else{</a:t>
            </a:r>
            <a:endParaRPr lang="zh-CN" altLang="en-US" sz="1400" b="1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    当条件为 </a:t>
            </a:r>
            <a:r>
              <a:rPr lang="en-US" altLang="zh-CN" sz="1400">
                <a:sym typeface="+mn-ea"/>
              </a:rPr>
              <a:t>false</a:t>
            </a:r>
            <a:r>
              <a:rPr lang="zh-CN" altLang="en-US" sz="1400">
                <a:sym typeface="+mn-ea"/>
              </a:rPr>
              <a:t> 时执行的代码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}</a:t>
            </a:r>
            <a:endParaRPr lang="zh-CN" altLang="en-US" sz="1400" b="1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代码：</a:t>
            </a:r>
            <a:endParaRPr lang="zh-CN" altLang="en-US" sz="1400">
              <a:sym typeface="+mn-ea"/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400">
                <a:solidFill>
                  <a:srgbClr val="00B0F0"/>
                </a:solidFill>
                <a:sym typeface="+mn-ea"/>
              </a:rPr>
              <a:t>var time = 10;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en-US" altLang="zh-CN" sz="1400">
                <a:solidFill>
                  <a:srgbClr val="00B0F0"/>
                </a:solidFill>
                <a:sym typeface="+mn-ea"/>
              </a:rPr>
              <a:t>if(time &lt;  20){x = “Good day”;</a:t>
            </a:r>
            <a:endParaRPr lang="en-US" altLang="zh-CN" sz="1400">
              <a:solidFill>
                <a:srgbClr val="00B0F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400">
                <a:solidFill>
                  <a:srgbClr val="00B0F0"/>
                </a:solidFill>
                <a:sym typeface="+mn-ea"/>
              </a:rPr>
              <a:t>}else{ x = “Good evening”;</a:t>
            </a:r>
            <a:endParaRPr lang="en-US" altLang="zh-CN" sz="1400">
              <a:solidFill>
                <a:srgbClr val="00B0F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400">
                <a:solidFill>
                  <a:srgbClr val="00B0F0"/>
                </a:solidFill>
                <a:sym typeface="+mn-ea"/>
              </a:rPr>
              <a:t>}</a:t>
            </a:r>
            <a:endParaRPr lang="en-US" altLang="zh-CN" sz="1400">
              <a:solidFill>
                <a:srgbClr val="00B0F0"/>
              </a:solidFill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37210" y="1793875"/>
            <a:ext cx="3104515" cy="458724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41725" y="1793875"/>
            <a:ext cx="3600450" cy="458724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37210" y="1364615"/>
            <a:ext cx="10984865" cy="42926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语法小知识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353935" y="2117090"/>
            <a:ext cx="4041140" cy="3646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if...else if...else 语句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:</a:t>
            </a:r>
            <a:endParaRPr lang="zh-CN" altLang="en-US" sz="1400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使用 if....else if...else 语句来选择多个代码块之一来执行，</a:t>
            </a:r>
            <a:r>
              <a:rPr lang="en-US" altLang="zh-CN" sz="1400">
                <a:sym typeface="+mn-ea"/>
              </a:rPr>
              <a:t>else</a:t>
            </a:r>
            <a:r>
              <a:rPr lang="zh-CN" altLang="en-US" sz="1400">
                <a:sym typeface="+mn-ea"/>
              </a:rPr>
              <a:t>可以随着条件的增加而增加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语法</a:t>
            </a:r>
            <a:r>
              <a:rPr lang="en-US" altLang="zh-CN" sz="1400">
                <a:sym typeface="+mn-ea"/>
              </a:rPr>
              <a:t>:</a:t>
            </a:r>
            <a:endParaRPr lang="en-US" altLang="zh-CN" sz="1400"/>
          </a:p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if (</a:t>
            </a:r>
            <a:r>
              <a:rPr lang="zh-CN" altLang="en-US" sz="1400">
                <a:sym typeface="+mn-ea"/>
              </a:rPr>
              <a:t>condition1</a:t>
            </a:r>
            <a:r>
              <a:rPr lang="zh-CN" altLang="en-US" sz="1400" b="1">
                <a:solidFill>
                  <a:srgbClr val="FF0000"/>
                </a:solidFill>
                <a:sym typeface="+mn-ea"/>
              </a:rPr>
              <a:t>){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    当条件 1 为 true 时执行的代码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}else if (</a:t>
            </a:r>
            <a:r>
              <a:rPr lang="zh-CN" altLang="en-US" sz="1400">
                <a:sym typeface="+mn-ea"/>
              </a:rPr>
              <a:t>condition2</a:t>
            </a:r>
            <a:r>
              <a:rPr lang="zh-CN" altLang="en-US" sz="1400" b="1">
                <a:solidFill>
                  <a:srgbClr val="FF0000"/>
                </a:solidFill>
                <a:sym typeface="+mn-ea"/>
              </a:rPr>
              <a:t>){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    当条件 2 为 true 时执行的代码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}else{</a:t>
            </a:r>
            <a:endParaRPr lang="zh-CN" altLang="en-US" sz="1400" b="1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  当条件 1 和 条件 2 都不为 true 时执行的代码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 b="1">
                <a:solidFill>
                  <a:srgbClr val="FF0000"/>
                </a:solidFill>
                <a:sym typeface="+mn-ea"/>
              </a:rPr>
              <a:t>}</a:t>
            </a:r>
            <a:endParaRPr lang="zh-CN" altLang="en-US" sz="1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233920" y="1793875"/>
            <a:ext cx="4281805" cy="458724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1"/>
          <p:cNvSpPr/>
          <p:nvPr/>
        </p:nvSpPr>
        <p:spPr>
          <a:xfrm>
            <a:off x="3184525" y="205105"/>
            <a:ext cx="697674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algn="l" eaLnBrk="1" hangingPunct="1">
              <a:buClrTx/>
              <a:buSzTx/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子任务2：设计验证登录信息的功能函数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建立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if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分支的框架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0" y="1924050"/>
            <a:ext cx="5528310" cy="443992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3350" y="1494790"/>
            <a:ext cx="3611880" cy="4958715"/>
          </a:xfrm>
          <a:prstGeom prst="rect">
            <a:avLst/>
          </a:prstGeom>
        </p:spPr>
      </p:pic>
      <p:sp>
        <p:nvSpPr>
          <p:cNvPr id="5" name="右箭头 4"/>
          <p:cNvSpPr/>
          <p:nvPr/>
        </p:nvSpPr>
        <p:spPr>
          <a:xfrm>
            <a:off x="6127750" y="3157220"/>
            <a:ext cx="741680" cy="387350"/>
          </a:xfrm>
          <a:prstGeom prst="rightArrow">
            <a:avLst/>
          </a:prstGeom>
          <a:noFill/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bg2">
                    <a:lumMod val="50000"/>
                  </a:schemeClr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753350" y="1178560"/>
            <a:ext cx="3592195" cy="31623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if</a:t>
            </a: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分支语句的框架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1620" y="1494790"/>
            <a:ext cx="5528310" cy="31623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流程图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1"/>
          <p:cNvSpPr/>
          <p:nvPr/>
        </p:nvSpPr>
        <p:spPr>
          <a:xfrm>
            <a:off x="3184525" y="205105"/>
            <a:ext cx="802957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algn="l" eaLnBrk="1" hangingPunct="1">
              <a:buClrTx/>
              <a:buSzTx/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子任务2：设计验证登录信息的功能函数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填充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if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分支语句的判断语句和执行语句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1660" y="1462405"/>
            <a:ext cx="3611880" cy="4958715"/>
          </a:xfrm>
          <a:prstGeom prst="rect">
            <a:avLst/>
          </a:prstGeom>
        </p:spPr>
      </p:pic>
      <p:sp>
        <p:nvSpPr>
          <p:cNvPr id="5" name="右箭头 4"/>
          <p:cNvSpPr/>
          <p:nvPr/>
        </p:nvSpPr>
        <p:spPr>
          <a:xfrm>
            <a:off x="4396740" y="3240405"/>
            <a:ext cx="484505" cy="377190"/>
          </a:xfrm>
          <a:prstGeom prst="rightArrow">
            <a:avLst/>
          </a:prstGeom>
          <a:noFill/>
          <a:ln w="28575" cap="flat" cmpd="sng" algn="ctr">
            <a:solidFill>
              <a:srgbClr val="0A19E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81660" y="1146175"/>
            <a:ext cx="3592195" cy="31623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if</a:t>
            </a: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分支语句的框架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5455" y="1122680"/>
            <a:ext cx="3886200" cy="573786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5080000" y="1122680"/>
            <a:ext cx="465455" cy="573786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eaVert" wrap="squar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if</a:t>
            </a: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分支语句的判断语句和执行语句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431655" y="1122680"/>
            <a:ext cx="2733040" cy="5737860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、变量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err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代表装载提示语的元素；</a:t>
            </a: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、变量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usrv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代表输入的用户名；</a:t>
            </a: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、变量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psdv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代表输入的密码；</a:t>
            </a: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、变量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users_nums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代表已注册用户组的用户个数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；</a:t>
            </a: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、函数遇到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return true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；或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return false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；会结束；</a:t>
            </a: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for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循环遇到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continue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；会跳出当前循环，继续下一次循环；</a:t>
            </a: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431655" y="1122680"/>
            <a:ext cx="2733040" cy="480060"/>
          </a:xfrm>
          <a:prstGeom prst="rect">
            <a:avLst/>
          </a:prstGeom>
          <a:noFill/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bg2">
                    <a:lumMod val="50000"/>
                  </a:schemeClr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已定义的变量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431655" y="4143375"/>
            <a:ext cx="2733040" cy="480060"/>
          </a:xfrm>
          <a:prstGeom prst="rect">
            <a:avLst/>
          </a:prstGeom>
          <a:solidFill>
            <a:srgbClr val="000000">
              <a:alpha val="0"/>
            </a:srgbClr>
          </a:solidFill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语法小知识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1"/>
          <p:cNvSpPr/>
          <p:nvPr/>
        </p:nvSpPr>
        <p:spPr>
          <a:xfrm>
            <a:off x="3184525" y="205105"/>
            <a:ext cx="802957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algn="l" eaLnBrk="1" hangingPunct="1">
              <a:buClrTx/>
              <a:buSzTx/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子任务2：设计验证登录信息的功能函数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填充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if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分支语句的判断语句和执行语句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4565" y="1050925"/>
            <a:ext cx="3886200" cy="573786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499110" y="1050925"/>
            <a:ext cx="465455" cy="573786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eaVert" wrap="squar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if</a:t>
            </a: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分支语句的判断语句和执行语句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471795" y="1455420"/>
            <a:ext cx="629729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600">
                <a:solidFill>
                  <a:schemeClr val="tx1"/>
                </a:solidFill>
                <a:sym typeface="+mn-ea"/>
              </a:rPr>
              <a:t>JavaScript </a:t>
            </a:r>
            <a:r>
              <a:rPr lang="zh-CN" altLang="en-US" sz="1600" b="1">
                <a:solidFill>
                  <a:srgbClr val="FF0000"/>
                </a:solidFill>
                <a:sym typeface="+mn-ea"/>
              </a:rPr>
              <a:t>for 循环：</a:t>
            </a:r>
            <a:endParaRPr lang="zh-CN" altLang="en-US" sz="1600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语法：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 b="1">
                <a:solidFill>
                  <a:srgbClr val="FF0000"/>
                </a:solidFill>
                <a:sym typeface="+mn-ea"/>
              </a:rPr>
              <a:t>for (</a:t>
            </a:r>
            <a:r>
              <a:rPr lang="zh-CN" altLang="en-US" sz="1600">
                <a:sym typeface="+mn-ea"/>
              </a:rPr>
              <a:t>语句 1</a:t>
            </a:r>
            <a:r>
              <a:rPr lang="zh-CN" altLang="en-US" sz="1600" b="1">
                <a:solidFill>
                  <a:srgbClr val="FF0000"/>
                </a:solidFill>
                <a:sym typeface="+mn-ea"/>
              </a:rPr>
              <a:t>;</a:t>
            </a:r>
            <a:r>
              <a:rPr lang="zh-CN" altLang="en-US" sz="1600">
                <a:sym typeface="+mn-ea"/>
              </a:rPr>
              <a:t> 语句 2</a:t>
            </a:r>
            <a:r>
              <a:rPr lang="zh-CN" altLang="en-US" sz="1600" b="1">
                <a:solidFill>
                  <a:srgbClr val="FF0000"/>
                </a:solidFill>
                <a:sym typeface="+mn-ea"/>
              </a:rPr>
              <a:t>;</a:t>
            </a:r>
            <a:r>
              <a:rPr lang="zh-CN" altLang="en-US" sz="1600">
                <a:sym typeface="+mn-ea"/>
              </a:rPr>
              <a:t> 语句 3</a:t>
            </a:r>
            <a:r>
              <a:rPr lang="zh-CN" altLang="en-US" sz="1600" b="1">
                <a:solidFill>
                  <a:srgbClr val="FF0000"/>
                </a:solidFill>
                <a:sym typeface="+mn-ea"/>
              </a:rPr>
              <a:t>)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 b="1">
                <a:solidFill>
                  <a:srgbClr val="FF0000"/>
                </a:solidFill>
                <a:sym typeface="+mn-ea"/>
              </a:rPr>
              <a:t>{</a:t>
            </a:r>
            <a:endParaRPr lang="zh-CN" altLang="en-US" sz="1600" b="1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    被执行的代码块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 b="1">
                <a:solidFill>
                  <a:srgbClr val="FF0000"/>
                </a:solidFill>
                <a:sym typeface="+mn-ea"/>
              </a:rPr>
              <a:t>}</a:t>
            </a:r>
            <a:endParaRPr lang="zh-CN" altLang="en-US" sz="1600" b="1">
              <a:solidFill>
                <a:srgbClr val="FF0000"/>
              </a:solidFill>
            </a:endParaRPr>
          </a:p>
          <a:p>
            <a:pPr marL="285750" indent="-285750" latinLnBrk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>
                <a:sym typeface="+mn-ea"/>
              </a:rPr>
              <a:t>语句 1 （代码块）开始前执行</a:t>
            </a:r>
            <a:endParaRPr lang="zh-CN" altLang="en-US" sz="1600"/>
          </a:p>
          <a:p>
            <a:pPr marL="285750" indent="-285750" latinLnBrk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>
                <a:sym typeface="+mn-ea"/>
              </a:rPr>
              <a:t>语句 2 定义运行循环（代码块）的条件</a:t>
            </a:r>
            <a:endParaRPr lang="zh-CN" altLang="en-US" sz="1600"/>
          </a:p>
          <a:p>
            <a:pPr marL="285750" indent="-285750" latinLnBrk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>
                <a:sym typeface="+mn-ea"/>
              </a:rPr>
              <a:t>语句 3 在循环（代码块）已被执行之后执行</a:t>
            </a:r>
            <a:endParaRPr lang="zh-CN" altLang="en-US" sz="1600"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471795" y="4989830"/>
            <a:ext cx="60807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en-US" altLang="zh-CN" sz="1600" b="1">
                <a:solidFill>
                  <a:srgbClr val="FF0000"/>
                </a:solidFill>
                <a:sym typeface="+mn-ea"/>
              </a:rPr>
              <a:t>continue:</a:t>
            </a:r>
            <a:endParaRPr lang="zh-CN" altLang="en-US" sz="1600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continue 语句中断循环中的迭代，如果出现了指定的条件，然后继续循环中的下一个迭代。</a:t>
            </a:r>
            <a:endParaRPr lang="zh-CN" altLang="en-US" sz="1600"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471795" y="1125220"/>
            <a:ext cx="6036945" cy="42291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语法小知识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471795" y="1548130"/>
            <a:ext cx="6036945" cy="332232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471795" y="4870450"/>
            <a:ext cx="6036945" cy="143383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32313536313430323b32313536313338383bd0b4b4fac2e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4580" y="1965325"/>
            <a:ext cx="1167765" cy="116776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764155" y="2319020"/>
            <a:ext cx="93275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/>
              <a:t>【课堂小练习</a:t>
            </a:r>
            <a:r>
              <a:rPr lang="en-US" altLang="zh-CN" sz="2400"/>
              <a:t>-15</a:t>
            </a:r>
            <a:r>
              <a:rPr lang="zh-CN" altLang="en-US" sz="2400"/>
              <a:t>分钟】完成子任务</a:t>
            </a:r>
            <a:r>
              <a:rPr lang="en-US" altLang="zh-CN" sz="2400"/>
              <a:t>2</a:t>
            </a:r>
            <a:r>
              <a:rPr lang="zh-CN" altLang="en-US" sz="2400"/>
              <a:t>：</a:t>
            </a:r>
            <a:r>
              <a:rPr lang="zh-CN" altLang="en-US" sz="24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设计验证登录信息的功能函数</a:t>
            </a:r>
            <a:endParaRPr lang="zh-CN" altLang="en-US" sz="2400"/>
          </a:p>
        </p:txBody>
      </p:sp>
      <p:sp>
        <p:nvSpPr>
          <p:cNvPr id="3" name="标题 1"/>
          <p:cNvSpPr/>
          <p:nvPr/>
        </p:nvSpPr>
        <p:spPr>
          <a:xfrm>
            <a:off x="3184525" y="205105"/>
            <a:ext cx="685101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eaLnBrk="1" hangingPunct="1"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设计验证登录信息的功能函数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32313536313430323b32313536313338383bd0b4b4fac2e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4580" y="1965325"/>
            <a:ext cx="1167765" cy="116776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764155" y="2319020"/>
            <a:ext cx="68891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/>
              <a:t>【课堂问答</a:t>
            </a:r>
            <a:r>
              <a:rPr lang="en-US" altLang="zh-CN" sz="2400"/>
              <a:t>-10</a:t>
            </a:r>
            <a:r>
              <a:rPr lang="zh-CN" altLang="en-US" sz="2400"/>
              <a:t>分钟】完成子任务</a:t>
            </a:r>
            <a:r>
              <a:rPr lang="en-US" altLang="zh-CN" sz="2400"/>
              <a:t>3</a:t>
            </a:r>
            <a:r>
              <a:rPr lang="zh-CN" altLang="en-US" sz="2400"/>
              <a:t>：</a:t>
            </a:r>
            <a:r>
              <a:rPr lang="zh-CN" altLang="en-US" sz="24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分析代码结构</a:t>
            </a:r>
            <a:endParaRPr lang="zh-CN" altLang="en-US" sz="2400"/>
          </a:p>
        </p:txBody>
      </p:sp>
      <p:sp>
        <p:nvSpPr>
          <p:cNvPr id="3" name="标题 1"/>
          <p:cNvSpPr/>
          <p:nvPr/>
        </p:nvSpPr>
        <p:spPr>
          <a:xfrm>
            <a:off x="3184525" y="205105"/>
            <a:ext cx="591883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eaLnBrk="1" hangingPunct="1"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分析代码结构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3" name="标题 1"/>
          <p:cNvSpPr/>
          <p:nvPr/>
        </p:nvSpPr>
        <p:spPr>
          <a:xfrm>
            <a:off x="3205163" y="204788"/>
            <a:ext cx="5148262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>
              <a:buFont typeface="Wingdings" panose="05000000000000000000" pitchFamily="2" charset="2"/>
            </a:pPr>
            <a:r>
              <a:rPr lang="zh-CN" altLang="en-US" sz="22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课堂总结</a:t>
            </a:r>
            <a:endParaRPr lang="zh-CN" altLang="en-US" sz="22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984885" y="1073846"/>
          <a:ext cx="10222230" cy="5259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020"/>
                <a:gridCol w="2207260"/>
                <a:gridCol w="6838950"/>
              </a:tblGrid>
              <a:tr h="79756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000" b="1" spc="130">
                          <a:solidFill>
                            <a:srgbClr val="64646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序号</a:t>
                      </a:r>
                      <a:endParaRPr lang="zh-CN" altLang="en-US" sz="2000" b="1" spc="130">
                        <a:solidFill>
                          <a:srgbClr val="64646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28575">
                      <a:solidFill>
                        <a:srgbClr val="646464"/>
                      </a:solidFill>
                      <a:prstDash val="solid"/>
                    </a:lnT>
                    <a:lnB w="28575">
                      <a:solidFill>
                        <a:srgbClr val="646464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000" b="1" spc="130">
                          <a:solidFill>
                            <a:srgbClr val="64646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知识分类</a:t>
                      </a:r>
                      <a:endParaRPr lang="zh-CN" altLang="en-US" sz="2000" b="1" spc="130">
                        <a:solidFill>
                          <a:srgbClr val="64646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28575">
                      <a:solidFill>
                        <a:srgbClr val="646464"/>
                      </a:solidFill>
                      <a:prstDash val="solid"/>
                    </a:lnT>
                    <a:lnB w="28575">
                      <a:solidFill>
                        <a:srgbClr val="646464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000" b="1" spc="130">
                          <a:solidFill>
                            <a:srgbClr val="64646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应用点</a:t>
                      </a:r>
                      <a:endParaRPr lang="zh-CN" altLang="en-US" sz="2000" b="1" spc="130">
                        <a:solidFill>
                          <a:srgbClr val="64646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28575">
                      <a:solidFill>
                        <a:srgbClr val="646464"/>
                      </a:solidFill>
                      <a:prstDash val="solid"/>
                    </a:lnT>
                    <a:lnB w="28575">
                      <a:solidFill>
                        <a:srgbClr val="646464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6073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800" b="0" spc="130">
                          <a:solidFill>
                            <a:srgbClr val="64646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800" b="0" spc="130">
                        <a:solidFill>
                          <a:srgbClr val="64646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2857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变量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2857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定义变量的关键字</a:t>
                      </a:r>
                      <a:r>
                        <a:rPr lang="en-US" altLang="zh-CN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var</a:t>
                      </a: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；变量的赋值；变量名的约束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28575">
                      <a:solidFill>
                        <a:srgbClr val="646464"/>
                      </a:solidFill>
                      <a:prstDash val="solid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108966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800" b="0" spc="130">
                          <a:solidFill>
                            <a:srgbClr val="64646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en-US" altLang="zh-CN" sz="1800" b="0" spc="130">
                        <a:solidFill>
                          <a:srgbClr val="64646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数组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定义数组的三种方式；数组的数据类型；数组的属性和方法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2F2F2"/>
                    </a:solidFill>
                  </a:tcPr>
                </a:tc>
              </a:tr>
              <a:tr h="76073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800" b="0" spc="130">
                          <a:solidFill>
                            <a:srgbClr val="64646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800" b="0" spc="130">
                        <a:solidFill>
                          <a:srgbClr val="64646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对象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对象；对象</a:t>
                      </a:r>
                      <a:r>
                        <a:rPr lang="en-US" altLang="zh-CN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.</a:t>
                      </a: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属性；对象</a:t>
                      </a:r>
                      <a:r>
                        <a:rPr lang="en-US" altLang="zh-CN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.</a:t>
                      </a: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方法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76073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800" b="0" spc="130">
                          <a:solidFill>
                            <a:srgbClr val="64646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en-US" altLang="zh-CN" sz="1800" b="0" spc="130">
                        <a:solidFill>
                          <a:srgbClr val="64646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if</a:t>
                      </a: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分支结构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三种</a:t>
                      </a:r>
                      <a:r>
                        <a:rPr lang="en-US" altLang="zh-CN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if</a:t>
                      </a: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分支结构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9525">
                      <a:solidFill>
                        <a:srgbClr val="646464"/>
                      </a:solidFill>
                      <a:prstDash val="sysDash"/>
                    </a:lnB>
                    <a:solidFill>
                      <a:srgbClr val="F2F2F2"/>
                    </a:solidFill>
                  </a:tcPr>
                </a:tc>
              </a:tr>
              <a:tr h="108966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800" b="0" spc="130">
                          <a:solidFill>
                            <a:srgbClr val="646464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zh-CN" sz="1800" b="0" spc="130">
                        <a:solidFill>
                          <a:srgbClr val="646464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28575">
                      <a:solidFill>
                        <a:srgbClr val="646464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for</a:t>
                      </a: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循环结构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28575">
                      <a:solidFill>
                        <a:srgbClr val="646464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for</a:t>
                      </a:r>
                      <a:r>
                        <a:rPr lang="zh-CN" altLang="en-US" sz="1800" b="0" spc="130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循环结构的初始化语句、判断语句、执行语句、执行体</a:t>
                      </a:r>
                      <a:endParaRPr lang="zh-CN" altLang="en-US" sz="1800" b="0" spc="130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317500" marR="317500" marT="215900" marB="215900" anchor="ctr">
                    <a:lnL w="9525">
                      <a:solidFill>
                        <a:srgbClr val="646464"/>
                      </a:solidFill>
                      <a:prstDash val="sysDash"/>
                    </a:lnL>
                    <a:lnR w="9525">
                      <a:solidFill>
                        <a:srgbClr val="646464"/>
                      </a:solidFill>
                      <a:prstDash val="sysDash"/>
                    </a:lnR>
                    <a:lnT w="9525">
                      <a:solidFill>
                        <a:srgbClr val="646464"/>
                      </a:solidFill>
                      <a:prstDash val="sysDash"/>
                    </a:lnT>
                    <a:lnB w="28575">
                      <a:solidFill>
                        <a:srgbClr val="646464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1"/>
          <p:cNvSpPr/>
          <p:nvPr/>
        </p:nvSpPr>
        <p:spPr>
          <a:xfrm>
            <a:off x="3054350" y="296863"/>
            <a:ext cx="5148263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eaLnBrk="1" hangingPunct="1">
              <a:buFont typeface="Wingdings" panose="05000000000000000000" pitchFamily="2" charset="2"/>
            </a:pPr>
            <a:r>
              <a:rPr lang="zh-CN" altLang="en-US" sz="36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 课后</a:t>
            </a:r>
            <a:r>
              <a:rPr lang="zh-CN" altLang="en-US" sz="36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作业</a:t>
            </a:r>
            <a:endParaRPr lang="zh-CN" altLang="en-US" sz="36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1"/>
          <p:cNvSpPr/>
          <p:nvPr/>
        </p:nvSpPr>
        <p:spPr>
          <a:xfrm>
            <a:off x="3054350" y="297180"/>
            <a:ext cx="6985000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eaLnBrk="1" hangingPunct="1">
              <a:buFont typeface="Wingdings" panose="05000000000000000000" pitchFamily="2" charset="2"/>
            </a:pPr>
            <a:r>
              <a:rPr lang="zh-CN" altLang="en-US" sz="36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 课堂导入</a:t>
            </a:r>
            <a:endParaRPr lang="en-US" altLang="zh-CN" sz="36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1900555" y="5011738"/>
            <a:ext cx="8389938" cy="149542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rgbClr val="0070C0">
                  <a:alpha val="14000"/>
                </a:srgbClr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368" name="Text Box 6"/>
          <p:cNvSpPr txBox="1"/>
          <p:nvPr/>
        </p:nvSpPr>
        <p:spPr>
          <a:xfrm>
            <a:off x="2304250" y="5573435"/>
            <a:ext cx="6036475" cy="372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latinLnBrk="1">
              <a:lnSpc>
                <a:spcPct val="125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本章将对</a:t>
            </a:r>
            <a:r>
              <a:rPr lang="en-US" altLang="zh-CN" sz="16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JavaScript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的知识做详细讲解。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5" name="Picture 19" descr="0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677478" y="2496503"/>
            <a:ext cx="2609850" cy="237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" name="Picture 20" descr="0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469063" y="2265998"/>
            <a:ext cx="2357437" cy="2540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4" name="矩形 43"/>
          <p:cNvSpPr/>
          <p:nvPr/>
        </p:nvSpPr>
        <p:spPr>
          <a:xfrm>
            <a:off x="2035175" y="1495425"/>
            <a:ext cx="3979545" cy="4235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35000"/>
              </a:lnSpc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JavaScript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可验证用户输入的内容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1"/>
          <p:cNvSpPr/>
          <p:nvPr/>
        </p:nvSpPr>
        <p:spPr>
          <a:xfrm>
            <a:off x="3054350" y="297180"/>
            <a:ext cx="6985000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eaLnBrk="1" hangingPunct="1">
              <a:buFont typeface="Wingdings" panose="05000000000000000000" pitchFamily="2" charset="2"/>
            </a:pPr>
            <a:r>
              <a:rPr lang="zh-CN" altLang="en-US" sz="36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 课堂总任务：设计登录验证功能</a:t>
            </a:r>
            <a:endParaRPr lang="zh-CN" altLang="en-US" sz="36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t="7656"/>
          <a:stretch>
            <a:fillRect/>
          </a:stretch>
        </p:blipFill>
        <p:spPr>
          <a:xfrm>
            <a:off x="750570" y="1517015"/>
            <a:ext cx="4130040" cy="86550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rcRect l="904"/>
          <a:stretch>
            <a:fillRect/>
          </a:stretch>
        </p:blipFill>
        <p:spPr>
          <a:xfrm>
            <a:off x="750570" y="2827655"/>
            <a:ext cx="3896360" cy="8686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rcRect l="958"/>
          <a:stretch>
            <a:fillRect/>
          </a:stretch>
        </p:blipFill>
        <p:spPr>
          <a:xfrm>
            <a:off x="750570" y="5424805"/>
            <a:ext cx="3675380" cy="83058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8925" y="1494155"/>
            <a:ext cx="2758440" cy="80772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8925" y="2910205"/>
            <a:ext cx="2758440" cy="87630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50570" y="1237615"/>
            <a:ext cx="5864860" cy="27940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、用户名为空时点击登录，提示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用户名不能为空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50570" y="2548255"/>
            <a:ext cx="5864860" cy="27940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、输入用户名且密码为空后点击登录，提示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密码不能为空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50570" y="3862070"/>
            <a:ext cx="5864860" cy="27940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、输入不匹配的用户名和密码</a:t>
            </a:r>
            <a:r>
              <a:rPr lang="zh-CN" altLang="en-US" sz="160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后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点击登录，提示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密码错误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50570" y="5154295"/>
            <a:ext cx="5892800" cy="27940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、输入未注册的账户信息后点击登录，提示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用户名不存在</a:t>
            </a: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endParaRPr kumimoji="0" lang="en-US" altLang="zh-CN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570" y="4141470"/>
            <a:ext cx="3345180" cy="762000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7908925" y="1214755"/>
            <a:ext cx="3597275" cy="27940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、设计显示密码按钮</a:t>
            </a: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908925" y="2630805"/>
            <a:ext cx="3597275" cy="27940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kumimoji="0" lang="zh-CN" altLang="en-US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、设计隐藏密码按钮</a:t>
            </a: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1"/>
          <p:cNvSpPr/>
          <p:nvPr/>
        </p:nvSpPr>
        <p:spPr>
          <a:xfrm>
            <a:off x="3265488" y="136525"/>
            <a:ext cx="5148262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eaLnBrk="1" hangingPunct="1">
              <a:buFont typeface="Wingdings" panose="05000000000000000000" pitchFamily="2" charset="2"/>
            </a:pPr>
            <a:r>
              <a:rPr lang="en-US" altLang="zh-CN" sz="3600" dirty="0">
                <a:solidFill>
                  <a:srgbClr val="1369B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</a:t>
            </a:r>
            <a:r>
              <a:rPr lang="zh-CN" altLang="en-US" sz="36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 任务分解</a:t>
            </a:r>
            <a:endParaRPr lang="zh-CN" altLang="en-US" sz="36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grpSp>
        <p:nvGrpSpPr>
          <p:cNvPr id="3" name="组合 2"/>
          <p:cNvGrpSpPr/>
          <p:nvPr>
            <p:custDataLst>
              <p:tags r:id="rId1"/>
            </p:custDataLst>
          </p:nvPr>
        </p:nvGrpSpPr>
        <p:grpSpPr>
          <a:xfrm>
            <a:off x="4185920" y="1745615"/>
            <a:ext cx="5489575" cy="1212215"/>
            <a:chOff x="6592" y="2673"/>
            <a:chExt cx="8645" cy="1909"/>
          </a:xfrm>
        </p:grpSpPr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6592" y="2673"/>
              <a:ext cx="8645" cy="1261"/>
            </a:xfrm>
            <a:prstGeom prst="rect">
              <a:avLst/>
            </a:prstGeom>
            <a:noFill/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p>
              <a:pPr algn="ctr"/>
              <a:endParaRPr lang="zh-CN" altLang="en-US" sz="3600"/>
            </a:p>
          </p:txBody>
        </p:sp>
        <p:sp>
          <p:nvSpPr>
            <p:cNvPr id="7" name="文本框 6"/>
            <p:cNvSpPr txBox="1"/>
            <p:nvPr>
              <p:custDataLst>
                <p:tags r:id="rId3"/>
              </p:custDataLst>
            </p:nvPr>
          </p:nvSpPr>
          <p:spPr>
            <a:xfrm>
              <a:off x="7086" y="2692"/>
              <a:ext cx="1327" cy="189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rmAutofit/>
            </a:bodyPr>
            <a:p>
              <a:pPr algn="ctr"/>
              <a:r>
                <a:rPr lang="en-US" altLang="zh-CN" sz="7200" dirty="0">
                  <a:solidFill>
                    <a:schemeClr val="tx1"/>
                  </a:solidFill>
                </a:rPr>
                <a:t>1</a:t>
              </a:r>
              <a:endParaRPr lang="en-US" altLang="zh-CN" sz="7200" dirty="0">
                <a:solidFill>
                  <a:schemeClr val="tx1"/>
                </a:solidFill>
              </a:endParaRPr>
            </a:p>
          </p:txBody>
        </p:sp>
        <p:sp>
          <p:nvSpPr>
            <p:cNvPr id="2" name="矩形 1"/>
            <p:cNvSpPr/>
            <p:nvPr>
              <p:custDataLst>
                <p:tags r:id="rId4"/>
              </p:custDataLst>
            </p:nvPr>
          </p:nvSpPr>
          <p:spPr>
            <a:xfrm>
              <a:off x="8373" y="3902"/>
              <a:ext cx="128" cy="12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p>
              <a:pPr algn="ctr"/>
              <a:endParaRPr lang="zh-CN" altLang="en-US" sz="3600"/>
            </a:p>
          </p:txBody>
        </p:sp>
        <p:sp>
          <p:nvSpPr>
            <p:cNvPr id="5" name="文本框 4"/>
            <p:cNvSpPr txBox="1"/>
            <p:nvPr>
              <p:custDataLst>
                <p:tags r:id="rId5"/>
              </p:custDataLst>
            </p:nvPr>
          </p:nvSpPr>
          <p:spPr>
            <a:xfrm>
              <a:off x="8437" y="3003"/>
              <a:ext cx="5864" cy="630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marL="0"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lang="zh-CN" altLang="en-US" sz="2400">
                  <a:solidFill>
                    <a:schemeClr val="tx1"/>
                  </a:solidFill>
                  <a:latin typeface="+mj-lt"/>
                  <a:ea typeface="+mj-ea"/>
                  <a:cs typeface="+mj-cs"/>
                </a:rPr>
                <a:t>分析需求，画出流程图</a:t>
              </a:r>
              <a:endParaRPr lang="zh-CN" altLang="en-US" sz="2400">
                <a:solidFill>
                  <a:schemeClr val="tx1"/>
                </a:solidFill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8" name="组合 7"/>
          <p:cNvGrpSpPr/>
          <p:nvPr>
            <p:custDataLst>
              <p:tags r:id="rId6"/>
            </p:custDataLst>
          </p:nvPr>
        </p:nvGrpSpPr>
        <p:grpSpPr>
          <a:xfrm>
            <a:off x="4185920" y="3475990"/>
            <a:ext cx="5686425" cy="1212215"/>
            <a:chOff x="6592" y="5474"/>
            <a:chExt cx="8955" cy="1909"/>
          </a:xfrm>
        </p:grpSpPr>
        <p:sp>
          <p:nvSpPr>
            <p:cNvPr id="10" name="矩形 9"/>
            <p:cNvSpPr/>
            <p:nvPr>
              <p:custDataLst>
                <p:tags r:id="rId7"/>
              </p:custDataLst>
            </p:nvPr>
          </p:nvSpPr>
          <p:spPr>
            <a:xfrm>
              <a:off x="6592" y="5474"/>
              <a:ext cx="8643" cy="1261"/>
            </a:xfrm>
            <a:prstGeom prst="rect">
              <a:avLst/>
            </a:prstGeom>
            <a:noFill/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p>
              <a:pPr algn="ctr"/>
              <a:endParaRPr lang="zh-CN" altLang="en-US" sz="3600"/>
            </a:p>
          </p:txBody>
        </p:sp>
        <p:sp>
          <p:nvSpPr>
            <p:cNvPr id="15" name="文本框 14"/>
            <p:cNvSpPr txBox="1"/>
            <p:nvPr>
              <p:custDataLst>
                <p:tags r:id="rId8"/>
              </p:custDataLst>
            </p:nvPr>
          </p:nvSpPr>
          <p:spPr>
            <a:xfrm>
              <a:off x="7086" y="5493"/>
              <a:ext cx="1327" cy="189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rmAutofit/>
            </a:bodyPr>
            <a:p>
              <a:pPr algn="ctr"/>
              <a:r>
                <a:rPr lang="en-US" altLang="zh-CN" sz="7200" dirty="0">
                  <a:solidFill>
                    <a:schemeClr val="tx1"/>
                  </a:solidFill>
                </a:rPr>
                <a:t>2</a:t>
              </a:r>
              <a:endParaRPr lang="en-US" altLang="zh-CN" sz="7200" dirty="0">
                <a:solidFill>
                  <a:schemeClr val="tx1"/>
                </a:solidFill>
              </a:endParaRPr>
            </a:p>
          </p:txBody>
        </p:sp>
        <p:sp>
          <p:nvSpPr>
            <p:cNvPr id="16" name="矩形 15"/>
            <p:cNvSpPr/>
            <p:nvPr>
              <p:custDataLst>
                <p:tags r:id="rId9"/>
              </p:custDataLst>
            </p:nvPr>
          </p:nvSpPr>
          <p:spPr>
            <a:xfrm>
              <a:off x="8373" y="6703"/>
              <a:ext cx="128" cy="12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p>
              <a:pPr algn="ctr"/>
              <a:endParaRPr lang="zh-CN" altLang="en-US" sz="3600"/>
            </a:p>
          </p:txBody>
        </p:sp>
        <p:sp>
          <p:nvSpPr>
            <p:cNvPr id="17" name="文本框 16"/>
            <p:cNvSpPr txBox="1"/>
            <p:nvPr>
              <p:custDataLst>
                <p:tags r:id="rId10"/>
              </p:custDataLst>
            </p:nvPr>
          </p:nvSpPr>
          <p:spPr>
            <a:xfrm>
              <a:off x="8437" y="5805"/>
              <a:ext cx="7110" cy="630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marL="0"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lang="zh-CN" altLang="en-US" sz="2400">
                  <a:latin typeface="+mj-lt"/>
                  <a:ea typeface="+mj-ea"/>
                  <a:cs typeface="+mj-cs"/>
                  <a:sym typeface="宋体" panose="02010600030101010101" pitchFamily="2" charset="-122"/>
                </a:rPr>
                <a:t>设计验证登录信息的功能函数</a:t>
              </a:r>
              <a:endParaRPr lang="zh-CN" altLang="en-US" sz="2400">
                <a:solidFill>
                  <a:schemeClr val="tx1"/>
                </a:solidFill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9" name="组合 8"/>
          <p:cNvGrpSpPr/>
          <p:nvPr>
            <p:custDataLst>
              <p:tags r:id="rId11"/>
            </p:custDataLst>
          </p:nvPr>
        </p:nvGrpSpPr>
        <p:grpSpPr>
          <a:xfrm>
            <a:off x="4185920" y="5194935"/>
            <a:ext cx="5510530" cy="1211580"/>
            <a:chOff x="6592" y="8181"/>
            <a:chExt cx="8678" cy="1908"/>
          </a:xfrm>
        </p:grpSpPr>
        <p:sp>
          <p:nvSpPr>
            <p:cNvPr id="18" name="矩形 17"/>
            <p:cNvSpPr/>
            <p:nvPr>
              <p:custDataLst>
                <p:tags r:id="rId12"/>
              </p:custDataLst>
            </p:nvPr>
          </p:nvSpPr>
          <p:spPr>
            <a:xfrm>
              <a:off x="6592" y="8181"/>
              <a:ext cx="8678" cy="1261"/>
            </a:xfrm>
            <a:prstGeom prst="rect">
              <a:avLst/>
            </a:prstGeom>
            <a:noFill/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p>
              <a:pPr algn="ctr"/>
              <a:endParaRPr lang="zh-CN" altLang="en-US" sz="3600"/>
            </a:p>
          </p:txBody>
        </p:sp>
        <p:sp>
          <p:nvSpPr>
            <p:cNvPr id="19" name="文本框 18"/>
            <p:cNvSpPr txBox="1"/>
            <p:nvPr>
              <p:custDataLst>
                <p:tags r:id="rId13"/>
              </p:custDataLst>
            </p:nvPr>
          </p:nvSpPr>
          <p:spPr>
            <a:xfrm>
              <a:off x="7086" y="8199"/>
              <a:ext cx="1327" cy="189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rmAutofit/>
            </a:bodyPr>
            <a:p>
              <a:pPr algn="ctr"/>
              <a:r>
                <a:rPr lang="en-US" altLang="zh-CN" sz="7200" dirty="0">
                  <a:solidFill>
                    <a:schemeClr val="tx1"/>
                  </a:solidFill>
                </a:rPr>
                <a:t>3</a:t>
              </a:r>
              <a:endParaRPr lang="en-US" altLang="zh-CN" sz="7200" dirty="0">
                <a:solidFill>
                  <a:schemeClr val="tx1"/>
                </a:solidFill>
              </a:endParaRPr>
            </a:p>
          </p:txBody>
        </p:sp>
        <p:sp>
          <p:nvSpPr>
            <p:cNvPr id="20" name="矩形 19"/>
            <p:cNvSpPr/>
            <p:nvPr>
              <p:custDataLst>
                <p:tags r:id="rId14"/>
              </p:custDataLst>
            </p:nvPr>
          </p:nvSpPr>
          <p:spPr>
            <a:xfrm>
              <a:off x="8373" y="9409"/>
              <a:ext cx="128" cy="12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p>
              <a:pPr algn="ctr"/>
              <a:endParaRPr lang="zh-CN" altLang="en-US" sz="3600"/>
            </a:p>
          </p:txBody>
        </p:sp>
        <p:sp>
          <p:nvSpPr>
            <p:cNvPr id="21" name="文本框 20"/>
            <p:cNvSpPr txBox="1"/>
            <p:nvPr>
              <p:custDataLst>
                <p:tags r:id="rId15"/>
              </p:custDataLst>
            </p:nvPr>
          </p:nvSpPr>
          <p:spPr>
            <a:xfrm>
              <a:off x="8437" y="8511"/>
              <a:ext cx="6320" cy="630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marL="0"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lang="zh-CN" altLang="en-US" sz="2400">
                  <a:solidFill>
                    <a:schemeClr val="tx1"/>
                  </a:solidFill>
                  <a:latin typeface="+mj-lt"/>
                  <a:ea typeface="+mj-ea"/>
                  <a:cs typeface="+mj-cs"/>
                </a:rPr>
                <a:t>分析代码结构</a:t>
              </a:r>
              <a:endParaRPr lang="zh-CN" altLang="en-US" sz="2400">
                <a:solidFill>
                  <a:schemeClr val="tx1"/>
                </a:solidFill>
                <a:latin typeface="+mj-lt"/>
                <a:ea typeface="+mj-ea"/>
                <a:cs typeface="+mj-cs"/>
              </a:endParaRPr>
            </a:p>
          </p:txBody>
        </p:sp>
      </p:grpSp>
    </p:spTree>
    <p:custDataLst>
      <p:tags r:id="rId16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1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*1.2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to="" calcmode="lin" valueType="num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64909"/>
                                          </p:val>
                                        </p:tav>
                                        <p:tav tm="100000">
                                          <p:val>
                                            <p:fltVal val="0.500182"/>
                                          </p:val>
                                        </p:tav>
                                      </p:tavLst>
                                    </p:anim>
                                    <p:anim to="" calcmode="lin" valueType="num"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0.590388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1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*1.2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to="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64909"/>
                                          </p:val>
                                        </p:tav>
                                        <p:tav tm="100000">
                                          <p:val>
                                            <p:fltVal val="0.500182"/>
                                          </p:val>
                                        </p:tav>
                                      </p:tavLst>
                                    </p:anim>
                                    <p:anim to="" calcmode="lin" valueType="num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0.72008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0018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460697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1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*1.2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to="" calcmode="lin" valueType="num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64909"/>
                                          </p:val>
                                        </p:tav>
                                        <p:tav tm="100000">
                                          <p:val>
                                            <p:fltVal val="0.500182"/>
                                          </p:val>
                                        </p:tav>
                                      </p:tavLst>
                                    </p:anim>
                                    <p:anim to="" calcmode="lin" valueType="num"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0.84536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0018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335416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0018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94799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0018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84536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6" name="标题 1"/>
          <p:cNvSpPr/>
          <p:nvPr/>
        </p:nvSpPr>
        <p:spPr>
          <a:xfrm>
            <a:off x="3184525" y="205105"/>
            <a:ext cx="583882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eaLnBrk="1" hangingPunct="1"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：分析需求，画出流程图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35835" y="1085215"/>
            <a:ext cx="6515735" cy="52324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32313536313430323b32313536313338383bd0b4b4fac2eb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52170" y="1685925"/>
            <a:ext cx="1167765" cy="116776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433320" y="2092960"/>
            <a:ext cx="8243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/>
              <a:t>【课堂小练习</a:t>
            </a:r>
            <a:r>
              <a:rPr lang="en-US" altLang="zh-CN" sz="2400"/>
              <a:t>-2</a:t>
            </a:r>
            <a:r>
              <a:rPr lang="zh-CN" altLang="en-US" sz="2400"/>
              <a:t>分钟】完成子任务</a:t>
            </a:r>
            <a:r>
              <a:rPr lang="en-US" altLang="zh-CN" sz="2400"/>
              <a:t>1</a:t>
            </a:r>
            <a:r>
              <a:rPr lang="zh-CN" altLang="en-US" sz="2400"/>
              <a:t>：</a:t>
            </a:r>
            <a:r>
              <a:rPr lang="zh-CN" altLang="en-US" sz="24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分析需求，画出流程图</a:t>
            </a:r>
            <a:endParaRPr lang="zh-CN" altLang="en-US" sz="2400"/>
          </a:p>
        </p:txBody>
      </p:sp>
      <p:sp>
        <p:nvSpPr>
          <p:cNvPr id="3" name="标题 1"/>
          <p:cNvSpPr/>
          <p:nvPr/>
        </p:nvSpPr>
        <p:spPr>
          <a:xfrm>
            <a:off x="3319145" y="196215"/>
            <a:ext cx="6493510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eaLnBrk="1" hangingPunct="1"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分析需求，画出流程图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1"/>
          <p:cNvSpPr/>
          <p:nvPr/>
        </p:nvSpPr>
        <p:spPr>
          <a:xfrm>
            <a:off x="3184525" y="205105"/>
            <a:ext cx="697674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algn="l" eaLnBrk="1" hangingPunct="1">
              <a:buClrTx/>
              <a:buSzTx/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子任务2：设计验证登录信息的功能函数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建立函数、定义变量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578610" y="1574800"/>
            <a:ext cx="5116830" cy="3683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p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、在</a:t>
            </a: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js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文件中，新建函数：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8610" y="1943100"/>
            <a:ext cx="5116830" cy="88074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78610" y="3909695"/>
            <a:ext cx="489331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600" b="1">
                <a:sym typeface="+mn-ea"/>
              </a:rPr>
              <a:t>JavaScript 函数语法：</a:t>
            </a:r>
            <a:endParaRPr lang="zh-CN" altLang="en-US" sz="1600">
              <a:sym typeface="+mn-ea"/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函数是由事件驱动的或者当它被调用时执行的可重复使用的代码块。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函数就是包裹在花括号中的代码块，前面使用了关键词 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function</a:t>
            </a:r>
            <a:r>
              <a:rPr lang="zh-CN" altLang="en-US" sz="1600">
                <a:sym typeface="+mn-ea"/>
              </a:rPr>
              <a:t>。</a:t>
            </a:r>
            <a:endParaRPr lang="zh-CN" altLang="en-US" sz="1600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009130" y="3969385"/>
            <a:ext cx="439039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en-US" altLang="zh-CN" sz="1600" b="1">
                <a:sym typeface="+mn-ea"/>
              </a:rPr>
              <a:t>函数声明(Function Declaration);</a:t>
            </a:r>
            <a:endParaRPr lang="en-US" altLang="zh-CN" sz="1600" b="1"/>
          </a:p>
          <a:p>
            <a:pPr latinLnBrk="0">
              <a:lnSpc>
                <a:spcPct val="150000"/>
              </a:lnSpc>
            </a:pPr>
            <a:r>
              <a:rPr lang="en-US" altLang="zh-CN" sz="1600">
                <a:solidFill>
                  <a:srgbClr val="FF0000"/>
                </a:solidFill>
                <a:sym typeface="+mn-ea"/>
              </a:rPr>
              <a:t>    function valisub2(){</a:t>
            </a:r>
            <a:endParaRPr lang="en-US" altLang="zh-CN" sz="1600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600">
                <a:solidFill>
                  <a:srgbClr val="FF0000"/>
                </a:solidFill>
                <a:sym typeface="+mn-ea"/>
              </a:rPr>
              <a:t>        </a:t>
            </a:r>
            <a:r>
              <a:rPr lang="en-US" altLang="zh-CN" sz="1600">
                <a:solidFill>
                  <a:schemeClr val="bg1">
                    <a:lumMod val="65000"/>
                  </a:schemeClr>
                </a:solidFill>
                <a:sym typeface="+mn-ea"/>
              </a:rPr>
              <a:t>//</a:t>
            </a:r>
            <a:r>
              <a:rPr lang="zh-CN" altLang="en-US" sz="1600">
                <a:solidFill>
                  <a:schemeClr val="bg1">
                    <a:lumMod val="65000"/>
                  </a:schemeClr>
                </a:solidFill>
                <a:sym typeface="+mn-ea"/>
              </a:rPr>
              <a:t>代码</a:t>
            </a:r>
            <a:endParaRPr lang="en-US" altLang="zh-CN" sz="1600">
              <a:solidFill>
                <a:srgbClr val="FF000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600">
                <a:solidFill>
                  <a:srgbClr val="FF0000"/>
                </a:solidFill>
                <a:sym typeface="+mn-ea"/>
              </a:rPr>
              <a:t>    }</a:t>
            </a:r>
            <a:endParaRPr lang="en-US" altLang="zh-CN" sz="1600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78610" y="3861435"/>
            <a:ext cx="5153025" cy="216408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731635" y="3861435"/>
            <a:ext cx="3666490" cy="216408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78610" y="3432810"/>
            <a:ext cx="8819515" cy="42862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语法小知识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1"/>
          <p:cNvSpPr/>
          <p:nvPr/>
        </p:nvSpPr>
        <p:spPr>
          <a:xfrm>
            <a:off x="3184525" y="205105"/>
            <a:ext cx="697674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algn="l" eaLnBrk="1" hangingPunct="1">
              <a:buClrTx/>
              <a:buSzTx/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子任务2：设计验证登录信息的功能函数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建立函数、定义变量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272540" y="1527175"/>
            <a:ext cx="9869170" cy="3683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p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、定义数组</a:t>
            </a: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users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，存放已注册的用户信息；定义变量</a:t>
            </a: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user_nums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，获取已注册的用户的个数：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72540" y="1978660"/>
            <a:ext cx="9868535" cy="78168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736600" y="3930015"/>
            <a:ext cx="376491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600" b="1">
                <a:sym typeface="+mn-ea"/>
              </a:rPr>
              <a:t>什么是数组：</a:t>
            </a:r>
            <a:endParaRPr lang="zh-CN" altLang="en-US" sz="1600" b="1"/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数组对象的作用是：使用单独的变量名来存储一系列的值。</a:t>
            </a:r>
            <a:endParaRPr lang="zh-CN" altLang="en-US" sz="1600">
              <a:sym typeface="+mn-ea"/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600" b="1">
                <a:sym typeface="+mn-ea"/>
              </a:rPr>
              <a:t>创建一个数组：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创建一个数组，有三种方法。</a:t>
            </a:r>
            <a:endParaRPr lang="zh-CN" altLang="en-US" sz="1600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777740" y="3676650"/>
            <a:ext cx="579183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下面的代码定义了一个名为 myCars的数组对象：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1: 常规方式: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olidFill>
                  <a:srgbClr val="00B0F0"/>
                </a:solidFill>
                <a:sym typeface="+mn-ea"/>
              </a:rPr>
              <a:t>var 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my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books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=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new Array()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; </a:t>
            </a:r>
            <a:endParaRPr lang="zh-CN" altLang="en-US" sz="1400">
              <a:solidFill>
                <a:srgbClr val="00B0F0"/>
              </a:solidFill>
              <a:sym typeface="+mn-ea"/>
            </a:endParaRPr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olidFill>
                  <a:srgbClr val="00B0F0"/>
                </a:solidFill>
                <a:sym typeface="+mn-ea"/>
              </a:rPr>
              <a:t>my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books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[0]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="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JS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"; 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my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books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[1]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="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HTML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";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 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my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books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[2]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="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CSS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";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2: 简洁方式: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olidFill>
                  <a:srgbClr val="00B0F0"/>
                </a:solidFill>
                <a:sym typeface="+mn-ea"/>
              </a:rPr>
              <a:t>var 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my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books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=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new Array(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JS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,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HTML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,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CSS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)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;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ym typeface="+mn-ea"/>
              </a:rPr>
              <a:t>3: 字面:</a:t>
            </a:r>
            <a:endParaRPr lang="zh-CN" altLang="en-US" sz="1400"/>
          </a:p>
          <a:p>
            <a:pPr latinLnBrk="0">
              <a:lnSpc>
                <a:spcPct val="150000"/>
              </a:lnSpc>
            </a:pPr>
            <a:r>
              <a:rPr lang="zh-CN" altLang="en-US" sz="1400">
                <a:solidFill>
                  <a:srgbClr val="00B0F0"/>
                </a:solidFill>
                <a:sym typeface="+mn-ea"/>
              </a:rPr>
              <a:t>var 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my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books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=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[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JS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,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HTML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,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en-US" altLang="zh-CN" sz="1400">
                <a:solidFill>
                  <a:srgbClr val="00B0F0"/>
                </a:solidFill>
                <a:sym typeface="+mn-ea"/>
              </a:rPr>
              <a:t>CSS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"</a:t>
            </a:r>
            <a:r>
              <a:rPr lang="zh-CN" altLang="en-US" sz="1400">
                <a:solidFill>
                  <a:srgbClr val="FF0000"/>
                </a:solidFill>
                <a:sym typeface="+mn-ea"/>
              </a:rPr>
              <a:t>]</a:t>
            </a:r>
            <a:r>
              <a:rPr lang="zh-CN" altLang="en-US" sz="1400">
                <a:solidFill>
                  <a:srgbClr val="00B0F0"/>
                </a:solidFill>
                <a:sym typeface="+mn-ea"/>
              </a:rPr>
              <a:t>;</a:t>
            </a:r>
            <a:endParaRPr lang="zh-CN" altLang="en-US" sz="1400">
              <a:solidFill>
                <a:srgbClr val="00B0F0"/>
              </a:solidFill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36600" y="3575685"/>
            <a:ext cx="3806190" cy="2878455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543425" y="3562985"/>
            <a:ext cx="6560820" cy="2878455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36600" y="3134360"/>
            <a:ext cx="10369550" cy="42862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语法小知识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1"/>
          <p:cNvSpPr/>
          <p:nvPr/>
        </p:nvSpPr>
        <p:spPr>
          <a:xfrm>
            <a:off x="3184525" y="205105"/>
            <a:ext cx="6976745" cy="7651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marL="571500" indent="-571500" algn="l" eaLnBrk="1" hangingPunct="1">
              <a:buClrTx/>
              <a:buSzTx/>
              <a:buFont typeface="Wingdings" panose="05000000000000000000" pitchFamily="2" charset="2"/>
            </a:pP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子任务2：设计验证登录信息的功能函数</a:t>
            </a:r>
            <a:r>
              <a:rPr lang="en-US" altLang="zh-CN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建立函数、定义变量</a:t>
            </a:r>
            <a:endParaRPr lang="zh-CN" altLang="en-US" sz="2800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1970" y="3947795"/>
            <a:ext cx="53619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atinLnBrk="0">
              <a:lnSpc>
                <a:spcPct val="150000"/>
              </a:lnSpc>
            </a:pPr>
            <a:r>
              <a:rPr lang="zh-CN" altLang="en-US" sz="1600" b="1">
                <a:sym typeface="+mn-ea"/>
              </a:rPr>
              <a:t>数组中可以有不同的数据类型：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你可以在一个数组中包含对象元素、函数、数组：</a:t>
            </a:r>
            <a:endParaRPr lang="zh-CN" altLang="en-US" sz="1600"/>
          </a:p>
          <a:p>
            <a:pPr latinLnBrk="0">
              <a:lnSpc>
                <a:spcPct val="150000"/>
              </a:lnSpc>
            </a:pPr>
            <a:r>
              <a:rPr lang="en-US" altLang="zh-CN" sz="1600">
                <a:solidFill>
                  <a:srgbClr val="00B0F0"/>
                </a:solidFill>
                <a:sym typeface="+mn-ea"/>
              </a:rPr>
              <a:t>books</a:t>
            </a:r>
            <a:r>
              <a:rPr lang="zh-CN" altLang="en-US" sz="1600">
                <a:solidFill>
                  <a:srgbClr val="00B0F0"/>
                </a:solidFill>
                <a:sym typeface="+mn-ea"/>
              </a:rPr>
              <a:t>[0]=对象.元素;</a:t>
            </a:r>
            <a:endParaRPr lang="zh-CN" altLang="en-US" sz="1600">
              <a:solidFill>
                <a:srgbClr val="00B0F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600">
                <a:solidFill>
                  <a:srgbClr val="00B0F0"/>
                </a:solidFill>
                <a:sym typeface="+mn-ea"/>
              </a:rPr>
              <a:t>books</a:t>
            </a:r>
            <a:r>
              <a:rPr lang="zh-CN" altLang="en-US" sz="1600">
                <a:solidFill>
                  <a:srgbClr val="00B0F0"/>
                </a:solidFill>
                <a:sym typeface="+mn-ea"/>
              </a:rPr>
              <a:t>[1]=函数名</a:t>
            </a:r>
            <a:r>
              <a:rPr lang="en-US" altLang="zh-CN" sz="1600">
                <a:solidFill>
                  <a:srgbClr val="00B0F0"/>
                </a:solidFill>
                <a:sym typeface="+mn-ea"/>
              </a:rPr>
              <a:t>()</a:t>
            </a:r>
            <a:r>
              <a:rPr lang="zh-CN" altLang="en-US" sz="1600">
                <a:solidFill>
                  <a:srgbClr val="00B0F0"/>
                </a:solidFill>
                <a:sym typeface="+mn-ea"/>
              </a:rPr>
              <a:t>;</a:t>
            </a:r>
            <a:endParaRPr lang="zh-CN" altLang="en-US" sz="1600">
              <a:solidFill>
                <a:srgbClr val="00B0F0"/>
              </a:solidFill>
            </a:endParaRPr>
          </a:p>
          <a:p>
            <a:pPr latinLnBrk="0">
              <a:lnSpc>
                <a:spcPct val="150000"/>
              </a:lnSpc>
            </a:pPr>
            <a:r>
              <a:rPr lang="en-US" altLang="zh-CN" sz="1600">
                <a:solidFill>
                  <a:srgbClr val="00B0F0"/>
                </a:solidFill>
                <a:sym typeface="+mn-ea"/>
              </a:rPr>
              <a:t>books</a:t>
            </a:r>
            <a:r>
              <a:rPr lang="zh-CN" altLang="en-US" sz="1600">
                <a:solidFill>
                  <a:srgbClr val="00B0F0"/>
                </a:solidFill>
                <a:sym typeface="+mn-ea"/>
              </a:rPr>
              <a:t>[2]=数组名;</a:t>
            </a:r>
            <a:endParaRPr lang="zh-CN" altLang="en-US" sz="1600">
              <a:solidFill>
                <a:srgbClr val="00B0F0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62050" y="1513205"/>
            <a:ext cx="9869170" cy="3683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p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、定义数组</a:t>
            </a: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users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，存放已注册的用户信息；定义变量</a:t>
            </a: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user_nums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，获取已注册的用户的个数：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2050" y="1964690"/>
            <a:ext cx="9868535" cy="78168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5391150" y="3947795"/>
            <a:ext cx="578167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latinLnBrk="0">
              <a:lnSpc>
                <a:spcPct val="150000"/>
              </a:lnSpc>
            </a:pPr>
            <a:r>
              <a:rPr lang="zh-CN" altLang="en-US" sz="1600" b="1">
                <a:sym typeface="+mn-ea"/>
              </a:rPr>
              <a:t>数组方法和属性</a:t>
            </a:r>
            <a:r>
              <a:rPr lang="en-US" altLang="zh-CN" sz="1600" b="1">
                <a:sym typeface="+mn-ea"/>
              </a:rPr>
              <a:t>:</a:t>
            </a:r>
            <a:endParaRPr lang="zh-CN" altLang="en-US" sz="1600">
              <a:sym typeface="+mn-ea"/>
            </a:endParaRPr>
          </a:p>
          <a:p>
            <a:pPr algn="l"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数组自带有一些方法与属性。</a:t>
            </a:r>
            <a:endParaRPr lang="zh-CN" altLang="en-US" sz="1600">
              <a:sym typeface="+mn-ea"/>
            </a:endParaRPr>
          </a:p>
          <a:p>
            <a:pPr algn="l" latinLnBrk="0">
              <a:lnSpc>
                <a:spcPct val="150000"/>
              </a:lnSpc>
            </a:pPr>
            <a:r>
              <a:rPr lang="zh-CN" altLang="en-US" sz="1600">
                <a:sym typeface="+mn-ea"/>
              </a:rPr>
              <a:t>使用数组对象预定义属性和方法：</a:t>
            </a:r>
            <a:endParaRPr lang="zh-CN" altLang="en-US" sz="1600"/>
          </a:p>
          <a:p>
            <a:pPr algn="l" latinLnBrk="0">
              <a:lnSpc>
                <a:spcPct val="150000"/>
              </a:lnSpc>
            </a:pPr>
            <a:r>
              <a:rPr lang="zh-CN" altLang="en-US" sz="1600">
                <a:solidFill>
                  <a:srgbClr val="00B0F0"/>
                </a:solidFill>
                <a:sym typeface="+mn-ea"/>
              </a:rPr>
              <a:t>var x=</a:t>
            </a:r>
            <a:r>
              <a:rPr lang="en-US" altLang="zh-CN" sz="1600">
                <a:solidFill>
                  <a:srgbClr val="00B0F0"/>
                </a:solidFill>
                <a:sym typeface="+mn-ea"/>
              </a:rPr>
              <a:t>mybooks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.length</a:t>
            </a:r>
            <a:r>
              <a:rPr lang="zh-CN" altLang="en-US" sz="1600">
                <a:solidFill>
                  <a:srgbClr val="00B0F0"/>
                </a:solidFill>
                <a:sym typeface="+mn-ea"/>
              </a:rPr>
              <a:t>             // </a:t>
            </a:r>
            <a:r>
              <a:rPr lang="en-US" altLang="zh-CN" sz="1600">
                <a:solidFill>
                  <a:srgbClr val="00B0F0"/>
                </a:solidFill>
                <a:sym typeface="+mn-ea"/>
              </a:rPr>
              <a:t>mybooks</a:t>
            </a:r>
            <a:r>
              <a:rPr lang="zh-CN" altLang="en-US" sz="1600">
                <a:solidFill>
                  <a:srgbClr val="00B0F0"/>
                </a:solidFill>
                <a:sym typeface="+mn-ea"/>
              </a:rPr>
              <a:t>中元素的数量</a:t>
            </a:r>
            <a:endParaRPr lang="zh-CN" altLang="en-US" sz="1600">
              <a:solidFill>
                <a:srgbClr val="00B0F0"/>
              </a:solidFill>
            </a:endParaRPr>
          </a:p>
          <a:p>
            <a:pPr algn="l" latinLnBrk="0">
              <a:lnSpc>
                <a:spcPct val="150000"/>
              </a:lnSpc>
            </a:pPr>
            <a:r>
              <a:rPr lang="zh-CN" altLang="en-US" sz="1600">
                <a:solidFill>
                  <a:srgbClr val="00B0F0"/>
                </a:solidFill>
                <a:sym typeface="+mn-ea"/>
              </a:rPr>
              <a:t>var y=</a:t>
            </a:r>
            <a:r>
              <a:rPr lang="en-US" altLang="zh-CN" sz="1600">
                <a:solidFill>
                  <a:srgbClr val="00B0F0"/>
                </a:solidFill>
                <a:sym typeface="+mn-ea"/>
              </a:rPr>
              <a:t>mybooks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.indexOf("</a:t>
            </a:r>
            <a:r>
              <a:rPr lang="en-US" altLang="zh-CN" sz="1600">
                <a:solidFill>
                  <a:srgbClr val="FF0000"/>
                </a:solidFill>
                <a:sym typeface="+mn-ea"/>
              </a:rPr>
              <a:t>JS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")</a:t>
            </a:r>
            <a:r>
              <a:rPr lang="zh-CN" altLang="en-US" sz="1600">
                <a:solidFill>
                  <a:srgbClr val="00B0F0"/>
                </a:solidFill>
                <a:sym typeface="+mn-ea"/>
              </a:rPr>
              <a:t>   // "</a:t>
            </a:r>
            <a:r>
              <a:rPr lang="en-US" altLang="zh-CN" sz="1600">
                <a:solidFill>
                  <a:srgbClr val="00B0F0"/>
                </a:solidFill>
                <a:sym typeface="+mn-ea"/>
              </a:rPr>
              <a:t>JS</a:t>
            </a:r>
            <a:r>
              <a:rPr lang="zh-CN" altLang="en-US" sz="1600">
                <a:solidFill>
                  <a:srgbClr val="00B0F0"/>
                </a:solidFill>
                <a:sym typeface="+mn-ea"/>
              </a:rPr>
              <a:t>" 值的索引值</a:t>
            </a:r>
            <a:endParaRPr lang="zh-CN" altLang="en-US" sz="1600">
              <a:solidFill>
                <a:srgbClr val="00B0F0"/>
              </a:solidFill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21970" y="3947795"/>
            <a:ext cx="4742815" cy="193802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264785" y="3947795"/>
            <a:ext cx="5766435" cy="1938020"/>
          </a:xfrm>
          <a:prstGeom prst="rect">
            <a:avLst/>
          </a:prstGeom>
          <a:noFill/>
          <a:ln w="28575" cap="flat" cmpd="sng" algn="ctr">
            <a:solidFill>
              <a:srgbClr val="00ACE6"/>
            </a:solidFill>
            <a:prstDash val="sys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21970" y="3612515"/>
            <a:ext cx="10509250" cy="335280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语法小知识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>
        <p:pull/>
      </p:transition>
    </mc:Choice>
    <mc:Fallback>
      <p:transition spd="med" advClick="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GENSWF_SLIDE_TITLE" val="第一章 网页那点事"/>
  <p:tag name="GENSWF_ADVANCE_TIME" val="0.00"/>
  <p:tag name="ISPRING_SLIDE_INDENT_LEVEL" val="0"/>
  <p:tag name="ISPRING_CUSTOM_TIMING_USED" val="0"/>
</p:tagLst>
</file>

<file path=ppt/tags/tag10.xml><?xml version="1.0" encoding="utf-8"?>
<p:tagLst xmlns:p="http://schemas.openxmlformats.org/presentationml/2006/main">
  <p:tag name="KSO_WM_SLIDE_ANIMATION_ID" val="3110590"/>
</p:tagLst>
</file>

<file path=ppt/tags/tag11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i"/>
  <p:tag name="KSO_WM_UNIT_INDEX" val="1_2_1"/>
  <p:tag name="KSO_WM_UNIT_ID" val="diagram20181270_2*l_h_i*1_2_1"/>
  <p:tag name="KSO_WM_UNIT_LAYERLEVEL" val="1_1_1"/>
  <p:tag name="KSO_WM_DIAGRAM_GROUP_CODE" val="l1-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i"/>
  <p:tag name="KSO_WM_UNIT_INDEX" val="1_2_2"/>
  <p:tag name="KSO_WM_UNIT_ID" val="diagram20181270_2*l_h_i*1_2_2"/>
  <p:tag name="KSO_WM_UNIT_LAYERLEVEL" val="1_1_1"/>
  <p:tag name="KSO_WM_DIAGRAM_GROUP_CODE" val="l1-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i"/>
  <p:tag name="KSO_WM_UNIT_INDEX" val="1_2_3"/>
  <p:tag name="KSO_WM_UNIT_ID" val="diagram20181270_2*l_h_i*1_2_3"/>
  <p:tag name="KSO_WM_UNIT_LAYERLEVEL" val="1_1_1"/>
  <p:tag name="KSO_WM_DIAGRAM_GROUP_CODE" val="l1-1"/>
  <p:tag name="KSO_WM_UNIT_FILL_FORE_SCHEMECOLOR_INDEX_BRIGHTNESS" val="0.25"/>
  <p:tag name="KSO_WM_UNIT_FILL_FORE_SCHEMECOLOR_INDEX" val="13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a"/>
  <p:tag name="KSO_WM_UNIT_INDEX" val="1_2_1"/>
  <p:tag name="KSO_WM_UNIT_ID" val="diagram20181270_2*l_h_a*1_2_1"/>
  <p:tag name="KSO_WM_UNIT_LAYERLEVEL" val="1_1_1"/>
  <p:tag name="KSO_WM_UNIT_VALUE" val="8"/>
  <p:tag name="KSO_WM_UNIT_HIGHLIGHT" val="0"/>
  <p:tag name="KSO_WM_UNIT_COMPATIBLE" val="0"/>
  <p:tag name="KSO_WM_UNIT_CLEAR" val="0"/>
  <p:tag name="KSO_WM_DIAGRAM_GROUP_CODE" val="l1-1"/>
  <p:tag name="KSO_WM_UNIT_PRESET_TEXT" val="点击输入标题内容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15.xml><?xml version="1.0" encoding="utf-8"?>
<p:tagLst xmlns:p="http://schemas.openxmlformats.org/presentationml/2006/main">
  <p:tag name="KSO_WM_SLIDE_ANIMATION_ID" val="3110590"/>
</p:tagLst>
</file>

<file path=ppt/tags/tag16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i"/>
  <p:tag name="KSO_WM_UNIT_INDEX" val="1_3_1"/>
  <p:tag name="KSO_WM_UNIT_ID" val="diagram20181270_2*l_h_i*1_3_1"/>
  <p:tag name="KSO_WM_UNIT_LAYERLEVEL" val="1_1_1"/>
  <p:tag name="KSO_WM_DIAGRAM_GROUP_CODE" val="l1-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7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i"/>
  <p:tag name="KSO_WM_UNIT_INDEX" val="1_3_2"/>
  <p:tag name="KSO_WM_UNIT_ID" val="diagram20181270_2*l_h_i*1_3_2"/>
  <p:tag name="KSO_WM_UNIT_LAYERLEVEL" val="1_1_1"/>
  <p:tag name="KSO_WM_DIAGRAM_GROUP_CODE" val="l1-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18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i"/>
  <p:tag name="KSO_WM_UNIT_INDEX" val="1_3_3"/>
  <p:tag name="KSO_WM_UNIT_ID" val="diagram20181270_2*l_h_i*1_3_3"/>
  <p:tag name="KSO_WM_UNIT_LAYERLEVEL" val="1_1_1"/>
  <p:tag name="KSO_WM_DIAGRAM_GROUP_CODE" val="l1-1"/>
  <p:tag name="KSO_WM_UNIT_FILL_FORE_SCHEMECOLOR_INDEX_BRIGHTNESS" val="0.25"/>
  <p:tag name="KSO_WM_UNIT_FILL_FORE_SCHEMECOLOR_INDEX" val="13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9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a"/>
  <p:tag name="KSO_WM_UNIT_INDEX" val="1_3_1"/>
  <p:tag name="KSO_WM_UNIT_ID" val="diagram20181270_2*l_h_a*1_3_1"/>
  <p:tag name="KSO_WM_UNIT_LAYERLEVEL" val="1_1_1"/>
  <p:tag name="KSO_WM_UNIT_VALUE" val="8"/>
  <p:tag name="KSO_WM_UNIT_HIGHLIGHT" val="0"/>
  <p:tag name="KSO_WM_UNIT_COMPATIBLE" val="0"/>
  <p:tag name="KSO_WM_UNIT_CLEAR" val="0"/>
  <p:tag name="KSO_WM_DIAGRAM_GROUP_CODE" val="l1-1"/>
  <p:tag name="KSO_WM_UNIT_PRESET_TEXT" val="点击输入标题内容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2.xml><?xml version="1.0" encoding="utf-8"?>
<p:tagLst xmlns:p="http://schemas.openxmlformats.org/presentationml/2006/main">
  <p:tag name="KSO_WM_UNIT_PLACING_PICTURE_USER_VIEWPORT" val="{&quot;height&quot;:3735,&quot;width&quot;:4110}"/>
</p:tagLst>
</file>

<file path=ppt/tags/tag20.xml><?xml version="1.0" encoding="utf-8"?>
<p:tagLst xmlns:p="http://schemas.openxmlformats.org/presentationml/2006/main">
  <p:tag name="KSO_WM_SLIDE_ITEM_CNT" val="3"/>
</p:tagLst>
</file>

<file path=ppt/tags/tag21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22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23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24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25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26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27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28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29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3.xml><?xml version="1.0" encoding="utf-8"?>
<p:tagLst xmlns:p="http://schemas.openxmlformats.org/presentationml/2006/main">
  <p:tag name="KSO_WM_UNIT_PLACING_PICTURE_USER_VIEWPORT" val="{&quot;height&quot;:4000,&quot;width&quot;:3712.499212598425}"/>
</p:tagLst>
</file>

<file path=ppt/tags/tag30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31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32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33.xml><?xml version="1.0" encoding="utf-8"?>
<p:tagLst xmlns:p="http://schemas.openxmlformats.org/presentationml/2006/main">
  <p:tag name="GENSWF_SLIDE_TITLE" val="传智播客设计学院首页"/>
  <p:tag name="GENSWF_ADVANCE_TIME" val="0.00"/>
  <p:tag name="ISPRING_SLIDE_INDENT_LEVEL" val="0"/>
  <p:tag name="ISPRING_CUSTOM_TIMING_USED" val="0"/>
</p:tagLst>
</file>

<file path=ppt/tags/tag34.xml><?xml version="1.0" encoding="utf-8"?>
<p:tagLst xmlns:p="http://schemas.openxmlformats.org/presentationml/2006/main">
  <p:tag name="KSO_WM_UNIT_TABLE_BEAUTIFY" val="smartTable{a9b32dd5-5a09-4685-b1fd-5c65b452071d}"/>
  <p:tag name="TABLE_RECT" val="77.55*84.5548*804.9*414.1"/>
  <p:tag name="TABLE_EMPHASIZE_COLOR" val="6579300"/>
  <p:tag name="TABLE_ONEKEY_SKIN_IDX" val="0"/>
  <p:tag name="TABLE_SKINIDX" val="-1"/>
  <p:tag name="TABLE_COLORIDX" val="l"/>
</p:tagLst>
</file>

<file path=ppt/tags/tag35.xml><?xml version="1.0" encoding="utf-8"?>
<p:tagLst xmlns:p="http://schemas.openxmlformats.org/presentationml/2006/main">
  <p:tag name="GENSWF_ADVANCE_TIME" val="0.00"/>
  <p:tag name="ISPRING_SLIDE_INDENT_LEVEL" val="0"/>
  <p:tag name="ISPRING_CUSTOM_TIMING_USED" val="0"/>
  <p:tag name="GENSWF_SLIDE_TITLE" val="【案例11】精美电商悬浮框"/>
</p:tagLst>
</file>

<file path=ppt/tags/tag36.xml><?xml version="1.0" encoding="utf-8"?>
<p:tagLst xmlns:p="http://schemas.openxmlformats.org/presentationml/2006/main">
  <p:tag name="GENSWF_SLIDE_TITLE" val="学习目标"/>
  <p:tag name="GENSWF_ADVANCE_TIME" val="0.00"/>
  <p:tag name="ISPRING_SLIDE_INDENT_LEVEL" val="0"/>
  <p:tag name="ISPRING_CUSTOM_TIMING_USED" val="0"/>
</p:tagLst>
</file>

<file path=ppt/tags/tag37.xml><?xml version="1.0" encoding="utf-8"?>
<p:tagLst xmlns:p="http://schemas.openxmlformats.org/presentationml/2006/main">
  <p:tag name="ISPRING_PLAYERS_CUSTOMIZATION" val="UEsDBBQAAgAIAIlyVkf5RT7lLQQAAHkOAAAdAAAAdW5pdmVyc2FsL2NvbW1vbl9tZXNzYWdlcy5sbmetV11v01YYvkfiPxxZYtouVmASCIk06CQ+TS0cO9gn/diHrNP4ECwcn2I7Gd0VmjZEdwMSbGIbG6rUtdPGsglpE2s1fk3jlH+x13YCSdiw3XJhKcfK87xfz/v6PaVLNzsu6nE/cIQ3L52dOyMh7rWE7XjtealJF96/IKEgZJ7NXOHxeckTErpUPnmi5DKv3WVtDr9PnkCo1OFBAMegHJ9enZFjz0uNilXV6w2srVqqXtOtilKTylXRWWfeBlJFW3zsv/vB+Qs3z547/17p9AiZh8isY1WdpkIJ07kzOYg0auiqBWxEtTSyQqXyO+3w4uxTjEdvUlXRiFQebO8O954e7t4efP+8GEXDIEvgigvmZ55MnqZhEI1apqrIxFJMS9NpkjCVUCJL5ejh74N7O8P93eH+bwfPvjp4dit6sjX87ovoz7uHu3cO+38M/vk6y4Zs4GVFq1lU11XTIpo8fiOVh/v3ox8eDx/sD588KEhjYJMY4OD9nRffbh8BayU6SOHR5q3o0WYxkkWltqjCQ2MvXvz68GCvX4ygQTRIQHbcdWKauEasir4C1QGZ3NspAtEvg5Wt/mF/uwhqlZhJ8bMwGl5SapgquhaLxyAmNZRqopxV0UUt5iHhuRuItVqAQ+s+7zmiG8CbnsM/5TYKXMfmQTErJrnSBM0qWE2tXGM9jkKRUI4IkeOh8BpHbafHwQXf5n6WDeihKpHj8lxpKh9aC1hRiWxBvWR92aJJr8fGmM+RJ0LEXFfEAYBdZveY1+JojbdYN+BoA/5mO3byt3UGYcee3Og6nyEWpv6hU6N+02SycmrueK4pVIXhscx8DyZwQaqpbn892E43gEjDkHfWw6woJjIx91a8OG5cDWya/xtUnrocM6IZ+0XDMUHixIAPH7R8xRH5EaQO+pDKpMMcNz9K0RbAUMPnAfdC7iPFu1rApqaPCDSBjsqxBJmfcmEJKlIAv0wqpkLjHPO1wAl5FjIpVFrv/9ZIC3YEl4f8lU7W+FUB/e9y1oMiwnsnSIUzdwRjhQQxnqzxCJyc0yMWDRxqsxA2MgQuuU4H4rdzcDbrZJzBdLxOZeLNH//h3i85Pv5vMpL6bvCg2+Fj2SRBZJGaBBvVRauKtSoBqQ/ufhP9dScnCKQa+6RS01JxJYZHT7fg6x99/nP0+Kdo8zkEOLj95aD/d07CdAWTyQIG0lHmckJnHUntw07046NCDNB88cghL5k+0kTIg0+ySCiuTOOSQx7UaGkd44qsrknZR1nDlOLqYh2UYSZCEF2/lb0OTDLUsXEZmj9ZqaRynfnXYXJQIdxCLEnc8fQKi1k/0u4+SXC8ARxHTZWGhWU5ud3AvcZ1WtfTD5eNWDLC4muOC9ecvGTVRazBdJnh47YTFiRMBvq42aHt0vNYafG+9tp8f3kKkkti6fTEnfFfUEsDBBQAAgAIAIlyVkcsYC4BKQQAAEIOAAAuAAAAdW5pdmVyc2FsL2N1c3RvbV9wcmVzZXRzLzAvY29tbW9uX21lc3NhZ2VzLmxuZ61XXW/cRBR9z68YWSqCB9IWqVUlNq5m15Ndq157a8/mgw9Zk/V0a9XrCbZ3aXiqEFQNL63UggoUqkghQVACqgQqieivyXrTf8G1vdtkF6jthod5GMvn3HvnnnvnTuXyzZ6HBjwIXeEvSOfnz0mI+x3huH53QWrTxbcvSSiMmO8wT/h8QfKFhC7LcxWP+d0+63J5bg6hSo+HIWxCGTbHW+Q6C1KrateMZgvrq7Zm1A27qtYluSZ668zfQJroig+CN9+5eOnm+QsX36qcHSML8FhNrGnTTCglunAun0enpqHZQEY0WycrVJLf6Ebvzq5SNEabaqpOJHm4vTvaf3q0e3v47fNSDC2TLIEjHhifWXk0bdMkOrUtTVWIrVq2btD0sDRCiSLJ8cNfh/d2Rge7o4NfDp99cfjsVvxka/TNZ/Hvd4927xzt/Tb868scE4qJl1W9blPD0Cyb6MrkiySPDu7H3z0ePTgYPXlQjsXEFjHBvfs7L77eLg+1UwFk6HjzVvxosxRHQ603NFg08eHFzw8P9/dK4VtEh+BzY24Sy8J1YleNFcgLyOPeTgmEcQVsbO0d7W2XAK0SK016DkTHS2odU9XQE82YxKKmWksFsyr6qMN8JHxvA7FOB3BoPeADV/RD+DJw+cfcQaHnOjwsZcQiV9ugVBVrmZHrbMBRJFLGMR9yfRRd56jrDjh4EDg8yDEBdVMjSpKYq231PXsRqxpRbMiUYizbNK3uxBYLOPJFhJjnicR9MMucAfM7HK3xDuuHHG3Ab47rpL+tMwg6ceSjvvsJYlHmHjozLjJdIStn5k/lmUo1aBfLLPCh2ZZjmirwf4ba64cQZxTx3nqUF8OJc5j/P5w4ZVQtbFn/GVKRnJwunhnzJYOxQNvEhCsO6rzqisIA0gRlSDLpMdcrDFL1RTDTCnjI/YgHSPWvFbeoG2O8LtBrUizBmU85sAS5KA5fJlVLpcnp8rXQjXgOMM1Qlud/10YHBgGPR/xYH2v8moCa9zgbQPbguxtmgpkvb6uMECadNOl5J9vymEQHd7osgnkLgUOe24PgnXzKdpNMTi9rp1PH8OorfrT/U/4V/yobmecmD/s9PtFLGkIOp0WwWWvYNazXCAh8ePer+I87xTCg0MQjjVq2hqsJOn66BXd8/OmP8eMf4s3nEN3w9ufDvT+L8WUzlkIWMXCOT60YctaNzDpMPd8/KkMABZe0GPKS6H1dRDz8MIeD4uo0LN0UAI0H0gmsxFiapnt8YJhSXGs0QRFWKgDRDzq5l/5JgiY2r0C5pzOTJDdZcANaBRXCK0OSxpw0q6iU7deZyU/iT9Vsk4ip2rKxoqQvFnireG7nRnY/OYilHSt5unjwdCnIVWtgHbrJDB133KgcX9q7J9UNlZbtJwJL5rHZVv5yA2+8ucrZ4+ff31BLAwQUAAIACACJclZHRgqZFRIEAADfDwAAJwAAAHVuaXZlcnNhbC9mbGFzaF9wdWJsaXNoaW5nX3NldHRpbmdzLnhtbOVXUWsbRxB+169YrqRv0dmJXTvuScHYEhGVZde60oRSzOpurNt6b/dyuydFeQolDU1fGiiFkoYWQ2qX0rolUEhjmh9TIsk/o3M6WZYsOT3VpCQUcYib/ebbmdnZb2+tq7d8ThoQKiZFzpjNzhgEhCNdJuo54wO7eHHRIEpT4VIuBeQMIQ1yNZ+xgqjGmfKqoDVCFUEaoZYCnTM8rYMl02w2m1mmgjAelTzSyK+yjvTNIAQFQkNoBpy28E+3AlBGPpMhxEpMa9KNOBDmYgiCxdFRXuRUeYaZwGrU2amHMhLuiuQyJGG9ljPeWlyOf8eYhGqV+SDi5FQejbFZL1HXZXE8lFfZbSAesLqHgS/MGaTJXO3ljMszl2IahJvjND3yJAka06xIzEboPr8PmrpU0+Q1mVDDLa2ODYnJbQnqM8fGERIXIGes2lvVcmm1sFVZtwvVrWv2WjmJYQonu3DdnsLJLtnlwjT4tPTXbmwUNsulyntb9vp62S5tnHhhRUcKYpmjFbOwsjIKHRgUzNJe5NcEZRy77VQZFWjsV07DOtiyyHAVtylXYJBPAqi/H1HOdAvbegbbegcgWFYBOHozXracocMIjBO6hBADw7Uc9MT8lUFPLCyOpG4ms5+kNTFKi2pNHQ+bB2290Cxz2HQM25ZiJLX4ndQkdwcJgV8Dt0J9GNoT1R0mioicNcg2LgLHVJdDRrlBmMbUnYGzimpKM93bhcVhJEEu3O1A1qpjpXA8GqqRig+qHje+k/+oIjWoj5NSJKazoJ1vfm0/2Ose7ncPf3nx9IsXT+90ft7tPrzb+f3Lo/3Pu89+av/5dRqeGzIifqQ0QSUJOGgg2gNyM2K3SQ22ZQiEA22g5qCdKaI4cyE7FXFAlTohpTrhIBeSHVCqrBauXyBaEuo2qHCmJMelBz/Qr4KfYu5C4hScyya4QxRYGYdGCkgLYS5ze7A0aWbPv7JHB79NsbIOFUQK3iLUwf2vCKpsg8lIoaXBIM6qF6VKy+fRBsSFiJ37roSJXtp13EI4WehCmIZtZvbS5bn5dxYWryxlzb/u7F18qVNfEzc4jWdLRHHlTNFN53VKev/B6SUCPOZblKEfN6Y7NunkQ6UvfuPyYJmxbE1WsZ7Yvo4i1vn+h879593DrzrfPUrV7092O4/udz79se/48G773mftgz/S+LYf73efPTnav9f+9nkafK/+aYBvc/3u6SeVXx2xp56Umz5Vvg/20sC6uwdHB4/TIDdBRT6QjaGvrzRuH9JQ4JnwRkAreHzVe5kRPMA48xnuzDdCos5Si/Or23+iUOf6zkrk7dUo1L9a2Nde1P8vFUveBpedkduNZU68R8YjPhPMxzrGHy2Dy2d+fm4G70sThzIZZBu9lOczfwNQSwMEFAACAAgAiXJWRwTnA9G2AgAAUwoAACEAAAB1bml2ZXJzYWwvZmxhc2hfc2tpbl9zZXR0aW5ncy54bWyVVm1P2zAQ/r5fUXXfCXstk0wlKJ2ExAYaiO9Ock2sOnZkO2X99/MrsdukzXpCqu+ex3e+t4LklrDlh9kMFZxy8QxKEVZJowm6GSmv53mnFGcXBWcKmLpgXDSYzpcff9oPyizyHIvvQEzlbHABvZuF/UyheB/fFkbGCAVvWsz2D7ziFzkutpXgHSvPhlbvWxCUsK1GXv5YrNajDiiR6l5Bk8S0vjIyjdIKkBJMSN/XRs6yKM6BBk+X9jOR07s6/foD2o5Ioizt5pORMVqLK0iTfHVjZBzP9O1pVRZGThMU/FUa+uWzkVEoxXsQ6eV3X42MMnjbtf/TI63glUloyjldxHcO5bjU42eiujRylmAeZBydrYJPj33rXQTyX+O5R2ZcBadPJq8HC8EUPaewVKIDlIWTs8mavz12Ss8HLDeYSg2IVT3oSQf9hDsZrkl1Pe4PvBFWRiCv6BGvnHYNrFy8sdPU0BNWq1u7K2Lsuy6KUMDOK6MQe2WP/K3zeoSMlD3ymZISHhndH8EPLY4TanyLfTVPp19bgWF9DAkLp2A1nh7M5MrItVcETMNLWEoTzgtpwJQNZVbnQsqOYkIM70iFFeHsl8Hle/sYibIDg2+14cZCiigKQ/1mY9RbOq6XPaft6K1pP7pfhf5x7jxTeolfz7FSuKgb/ask5zPP01OiEzPPhhlmTWo4iHu24RHH+h4jNVhsQbxwTqe6YVyBnHo9d7M1BkdZlAOUDWcZ+UuG0s+6Jgex1lUjENom1TlcTaqa6j/1SuANypQwYnRMVevrGCbvXRkpfAsAFkUdetYdnKXpqCIUdkC9NVLYB4+9DEndo2PtdqMeYKPihvOaSR3pF0XfKTEuNQwQXnVcwwxnOb+EFc6lfVky92EH94OfbOWwy0zrxd6dwrdScrO2H6dQK80/k/8AUEsDBBQAAgAIAIlyVkeS3lwC5QMAAPAOAAAmAAAAdW5pdmVyc2FsL2h0bWxfcHVibGlzaGluZ19zZXR0aW5ncy54bWzdV21rG0cQ/q5fsVxJv0Vn56V23JOCsWUsqsiufaUJpZjV3Ui3zd7u5XZPivIplDQ0/dJAKZQ0tBhSu5TWLYFCGtP8mBJJ/hmd1cmyZdnuqXkpKeIQOzfz7Dyzs8/eOpdvhpw0IVZMioI1nZ+yCAhP+kw0CtYH7tLZWYsoTYVPuRRQsIS0yOVizomSGmcqWAet0VURhBFqLtIFK9A6mrPtVquVZyqKzVvJE434Ku/J0I5iUCA0xHbEaRv/dDsCZRVzOUKc1HRF+gkHwnxMQTCTHeXLOuSWnXrVqHe9EctE+AuSy5jEjVrBemt23vz2fVKkRRaCMNxUEY3GrOeo7zOTDuXr7BaQAFgjwLxnLlikxXwdFKzzU+cMDLrb4zB98JQDNTALEskIPcAPQVOfapoO0wk13NRq35Ca/LagIfNcfEMM/4K16G6sV8qLpY3qilta31h2r1TSHCYIcktX3QmC3LJbKU3inxV++dpqaa1Srr634a6sVNzy6kEUVnSkII49WjEHKyuT2INhwRwdJGFNUMax2Y6UUYHGduU0boArlxiuYp1yBRb5JILG+wnlTLexq6ewq68DRPMqAk+vmWUrWDpOwDqASwExMVzLYU9cvDTsiZnZEep2OvsBrWOzdKjW1AuwedDWT82xD5v23epSjFAzY1KT3B8SqmOVOXKZjxnlFmEauXnDt9pUQC8xjvU3sdP5utBj5LyAxmqkhsM6mlb2ih9VpQb1cUouNZ3k2v3m1879rd7udm/3l+dPvnj+5Hb3583egzvd37/c2/689/Snzp9fZ8G5JhMSJkoTlIaIgwaiAyA3EnaL1KAuYyAcaBNFBO1MEcWZD/mJgCOq1AEo1SkGOZP2dLm6WLp6hmhJqN+kwpsQHBcTwki/CnyK3IXEKTiXLfAPQWBlPJooIG1085nfd8tCM//iK7u389sEK+tRQaTgbUI93NGKoG42mUwUWpoMDKt+liorXkCbYAphggehhIk+7QaeEzhZ7EOcBW1q+tz5CxffmZm9NJe3/7q9dfbUoIHKrXJqZktlbuFEGc0WdURM/yHoFEkdi12ScWga0x+b9PhjYiBn4/Lg2EZMjtelvny+Hlnqfv9D996z3u5X3e8eZurgx5vdh/e6n/44CHxwp3P3s87OH1liO4+2e08f723f7Xz7LIt/v6JZHN/m+t2jT6a4BvoeeTJu40x8729lcett7uztPMriuQYqCYGsHvpCyhL2IY0Fqvwb4VrFA6nRZ0bwSOIsZLjX3gjROWn/v7hevRbNOf1bKFWkl6Q5/2qp/nvh/d/WIB0NLw0jtwTHPvY+lkP76C21mPsbUEsDBBQAAgAIAIlyVkcP5FkgmQEAAB0GAAAfAAAAdW5pdmVyc2FsL2h0bWxfc2tpbl9zZXR0aW5ncy5qc42UTW/CMAyG7/wKlF0nxD677YYGkyZxmDRu0w5pMaUiTaIkdDDEf18dvprWHcSX5u3T17ErZ9PploslrPvS3fhnv/8I914D1JxZwnWoixY9R51ZkU1hkuUgMgmshhSHT4/y9kRQxkx603j9iba24scUvplxYau4JiwMoVlCKwjth0qyosTfoLR9WbuSKn2Ol84p2UuUdCBdTyqTc8+wqze/qhXWYFWAOYPOeAKBaeRXG3lyfIgwqlyics3leqxS1Yt5skiNWsppW/75WoMp//hiB/Sfo9dRYCcy694d5PXEoyeMdlIbsBb2eR9HGCQseAyi4tv36x80MG4WVKOLzGbuQA9uMKq05ik0uvQ0wAgxWXo1uhlhNDkHK7cj7m4xAkLwNZiG1fAeIwCVXuoLfqA2KsWONNBmz4+oUHyayXSfuo9BcnhYtG3r3qlQf/whC0ZI1UZoToxp3nZzXDD2jhxcW8s6pmZeUKKkREUk1hRYkKdx9WsE919dxp3jyTwvb4fyaizbwM0CzEQpUR7/+9xBi6O4y9XZ/gFQSwMEFAACAAgAiXJWR7ZNJwXZAAAAkAEAABoAAAB1bml2ZXJzYWwvaTE4bl9wcmVzZXRzLnhtbJ2QQWsDIRCF7/4KmXs1GwiERTe3Qm85NOdls7FbQcdlx+3250eZpLTXIoLjvO+9UXP6jkF+uYV8QguN2oF0OKabx8nC5f315QiS8oC3ISR0FjCBPHXC+OaI58WRyySLBZKFz5znVutt25SneSkOlMKaizGpMUVddkyoK6lnRoHZ1v+LftxBJ4SU5rr6kN+wK+dSsUTSMlqoTO9QefxIoKvA6B91rcaVcop/SRxieW6zL+sA3CpN33ImGzPXP8fZPQbqoyMaJkcq4MSBNZJlHP9MFEb/+slO3AFQSwMEFAACAAgAiXJWR5QTsyJpAAAAbgAAABwAAAB1bml2ZXJzYWwvbG9jYWxfc2V0dGluZ3MueG1sDcwxDoMwDEDRnVNY3int1oHAxlaW0gNYxEWRHBuRgOD2ZPvD02/7MwocvKVg6vD1eCKwzuaDLg5/01C/EVIm9SSm7FANoe+qVmwm+XLOBSZYhS7eJo4lMo8Uixx2EajhU17/wB6brroBUEsDBBQAAgAIAKBhr0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IlyVkc129mtaAEAAPMCAAApAAAAdW5pdmVyc2FsL3NraW5fY3VzdG9taXphdGlvbl9zZXR0aW5ncy54bWyNUttqGzEQfc9XiPyAJY1uC1uDrsWQh0IT8rz1qmGJoy0rhYSij682rXHcurSap5lz5gwzOn1+nJJ9zmV+mr4PZZrT51jKlB7y9gqhfj8f5uXTEnMseXOq3E9pnF926eu81lo1lyGNwzLaFc1bjMLbQ0pq5VTLmGEUSeapV8h5bhvWgevANsxRYvvNbxI/dZe4j6lcVu03Z+ifDbuU41J2aYyvWzhnv4fON/i4DOPUeHkr2Br1OLU6tgZihEvuK9UAIJDljjhcpeykJshjxjFUoyhQQIRz0olKJOXQstCJpsJ8JxCTjFFXqaetG2ltHLVVQkeIbtO86mwNwUiMESEEmKtcQDAYNTY0DQ1qPSA4MCCqNpooQMEGE1j1zgvLkaJeYFyZMYDx6bin7d6f61T973WO5/yH4MUvuIiu3tpcMFe/f16WRr6NT98OQ4noy5DjbvxwHe5ubq5/efLNv0fGatS28V99/QNQSwMEFAACAAgAiXJWRzm6D7mgGQAA8D4AABcAAAB1bml2ZXJzYWwvdW5pdmVyc2FsLnBuZ+17e1RTV/5vOrbSn9piq0gQJaX4KihpRAEFEq2taLVSrYgKJAqGWCGkEYFASGKHkUcIxkctUoVMx06pIkRBCI88dCAJEiUqaowHEkkExCTEo5CEPH8nOFeqnXXvunfN3HXXuvzhivu7z/l+Pt/9fez91X2Kv94S/d60udNgMNh7Gzd8vg0Ge1sEg/3J/O5USJJaNXgR+nkrY1v0Z7DarnlD0OBtwtqv1sJgl9nT7Xvfgcb/9d2GXRkw2Ptt7j9vSUm/7YPB0Ec2fr52OwVr6CWW1AzucoH8RbjDyDXPiv88Byx+XL4h75drgarGK+8sbHxXvB/12YYvljV8sPTagbdJ2y5//Z74Q+JPHkRiTfNaoH3RjvsuxmazDzdh1UA4oVZ5cl5Grdwbrb9+sSHl5g1VRgoXd3+zXzgx19Cg2IJzPI2LwTmflyHz+qbjIGqww/clP3q17tDHA6p5IqdB7VwmQLnlPQsvZ5QGS7hlOPoqwcfjki8uZyeycFyRMzfXbRWsSZZkzv1I6L28daZ7OFz3QOBHGW4evDP9LWj4KLikV/e9/k/uqZ3fg9PdWHgf0fjwx//JcH//Jpz1zlB/GQ5NswFq9MZtZ98hL2pXHqvwCZEgoQceWgYZzsFuHVdEN/pzFzhw5NB2n+MV87203tAs0e6eFRQ2nxgxaVgdXUeZbuWHQxd8uyMrazvLbfMV/431dfXnkuwQt7++t/GnU6/e3XDnol7/G3ycxroTKXhCtNgCmbrG98SKoIiIwJfwx37ZpVRuRdEhI28VLLjZOQnxH4c497Q0TBUueN4ZVAXF49iI0eU0Xk3SpEYIJdpUQeArxN+sbJeF3V3NFebmOkYVRsH6O1+KFVl5pVJFbuwryK1e8hnHr9DruaMTAJ2WhRXR40p+jMXbT3QFjJOQXVhO3zh4fJw1PtZH9MuLDreZV+susHB3cva5Se/ZFStBnmeox7qyt8jRNv1QjGskRj1y95uYikrqcDNVcZow8Vi2axTnyszVX5ZuYaOt+5+62RoT67teKd2m1vjgUOnijtFmOW1Yw4lGMcX1Ik1dFYduVaUi5b97MOnZBUmNIdzUwKUZVKkvxk1bWg3ZMWooXlzZZPlRaggRmsRPMk8RGOOJtXPHKXDT03jWbrDNQEjsz52w1pripng46DfIWpovRl5tbZR6Yyl9mtUMczYj27gy53fPZlUgKC5NCVJFJVZOLIyqlBwkrCHbZlyCt2o8NFK8f21c1LobE3yNSbdyn56vUs1rDrwHS3m1JEPpszFAUKVjZTvvM7S5J6NK6kfVfznl9ITm1sQ8mzYLVlJWz3HhJ94bDpt6SVbA/df+GIpc7o66SxcDtWWH/CasX82eWKZ/6e7csf6yGK7Q+lTAOHElCVzph9PFvorh9fd8SXyydSBMlANenLnnqzem/5/PouT7qVxBlrVEZCnpNjqHjZV0h4LhGJkuejb96nxvnAxcOR8HgCvRE9i/5YJi7xhPjP3Z0M+Ffn+a44XTgg3YCe3bo5wW7VA+fs+y18U5973PFlp2cyfIXqjzuH71pwuvSJZe0L+1/NKvFyYyMJB6eB79SSG9SIwXGS/W/C6pO/0+KoRHY3OHFs4ZfXwy5tc/TntoFQ9ZuMHzk9JJ6aT03y1NX05357l3nczk7Mc5+4mVdOtQGBLAMQYCEGMbrFZZO432ZB2ihTJWZ2vtkoZE2p+1kYS9BgNjrIwx9g/naOL2idoWq5zyeI99N3Ab1M3iWNrFnDMYWz1mE1JdknTp4dxztzMLL87Ec0WbZ2C19OBWkWVnrRWcAQBpHlyDY35OK+9fpP5RFg7adF2HrJ1xwoOgLja64qn8QVYkk7DB0WW0d4m/W1EZu1JyzjLYhE1Y3DkcUTurTIoHsyQ6c/JdCq2HwKdTMdo6SmJCqKoMtPqn+5Ky+YYab1weOKKU002a1TZeq0BlMghOvl7ADn5KrzF0WFZWXm5AZAbezhr5r+SvmRoFJZG13n/q3+FHsbTReyW2IlI8q0ybSXZtTWBQEf5Tq1Cd4jU8x/1OsmMJvdSGCIgtkkhnydNKbCUAm7cSPeyfjklvnd+s6W+i80ubuiCGi1S8JjnYQlnlez89/ncHmVNRa96XcBt6HxPoxOiK8v2Rmw7Ak7fNFknCvUpRSyTn4CUSoGNqvQB+UQLMX7eLf7YUBwpJjDlxrJ1abfHWA4xdcFdkGsYDKOOZw7AIY8xs0VHAaBys2Pa7Yo73PJYPphKNjy2nBGiWLGkp8/Z+Pj2yPnBqDcWRtWAuT1lCymQREksJh0p//sRX1MidDrAXp9qEeJ5SyKcB2lFQvksbavzljWLPwqXqIulEMR51oPSttJ6B5ahccYg06e0SRpeEC5c2YrzTbCBLdyONVE8bqwN1dWxjxY4/8jJn2JnXvrXJ4+9xLpOV9HlMcuBULigHlx1D7RfLbsPLCkDikeRbTFIOi1AqliktK4U1ByMjlhbUgU42xzdUeHO5ig2+aGvUrNb6pIDPm2g9OFOISOPwMeIS5hA9mrK//Bcrvs/OJOwlirxQkl9llcrtUdpvE+bw1O9vRr0vfrKCqStFBUrOGzCeoJOVtH+uEcfvNchdcxVsBVsnKVpZiyCFDSf/8B7Ov6CaQkUdImIQqCyxTvvcoNPS4Ihuk4NaFfvHjPlKghyu/eMihtArqialk9JJ6f8FaZI9KRFjPYf5ySmsb/zd3NO+QsQWxIIpqcXc0d+LQSkiBrHkD2KxN25Ej9yZ8EZnitIF4cY6h8Z31b/6NAHjHS7hP9EXzBviOp9yd569suyVwvBtrACkYOTDktzn1xcbHVs2qSfAwk9AlVaCNMheoRzdZ999Btxkm9gQA3xE91Psd4SvzNRugCqlj+gKclLN/0dq5vuIhGAp6Sz6Rbn8bCVFUzxdjnHZBZuCjeWEylUCI80Y4eiRO3qORCNoI6qFRixIxw06HmAxdIFee5RtDC6bCNLrlobGAK0i3xNNQdGjbPp6b60iVlJZ6Jf7JOlTJvAXyirJpex6CqY2ZDuRi2hT8ISjNSVlZscjT+cjQdlwyqsEkRyH0rl12OI15VYAO/KgkSNUpOmLCUxxpkZBBPo+KfgFxTJwtnrxWvV1oNUAHF2b3pPCj3yoimlKszNtPvI03wCFyYpyEtXDFCq51zCYbBOSuOrm123vHSHQxe8eOkWIEUMniFzQwLZBPAknxf2oUCLHKzS45NqyYKqcqnoxcNgLyVZIM9Gj52MSexZJqppEFBq/oilttvkDXrGtCCAYqaztZCUFp+lHJZXqpNCRZmsCqQfXo4CLktaUlEltcJ6PMXnwdXdknQSDJBVwqkku6WReO8D6HPWu2CChzJ7yMOuvzJ8/qZ0lkhA1z7eyCGQGagkRh5FcWpLuaw6bm7w9YXF6WEtaU8n3B2zLysmtqCa8Ns4kjCbjbDYAy0t9fSUjVtNL/QcD2+J2RJ4LXP83+LGkR8wys+TBivW/EpU6bSiAi9ZytPR/7Oc7aKhD4v0rK31C1zcaRqUOAim5B8dHY1U67KsiRV7w8gyPmlpKeof/JdmhLwTYJK8e9jZA0rGCWaY1iHU89Wc++fdM5ThAgpGGtCQd8sW33RM2beFzyBxAxzYHoT3IY41khs3sqP3h9QDSHcVpAWvSBuZeArwMH3Af/qsk5Le/wWslhxtdpusGvDZ+prZ/ydS/N7EdOm357uQHLWn2ueaQ9Fk8uYRLiQfWBtWGoVUOi5fYtrqgyQLnJQMmGstMwvyQufT1fFHMFyXdKu4jIJnkb/l85NS/wulJ8GmoaUQR/uAMLFnpBD5JZs3lAeiMVJuVQtUO5hnUhQaMNNyLxODXGABfMaAUcsk2SiI/RmsFdRSEVgGGmvN3z8i08boFb8TaYw9V6s1/Q1IDX0HBxYjsyVbq7on+kMuNrrA2Gfaoq/XnN9MpYjk9MTSNiCPZW1ontqjo5VBP1KJVnGOjc1FppYSc0uO6OkU0x3q3KhiLUJmF5rEfOwbeeP5Xuf0ngd3+Qo7jR07lWgbN/MEob2Q14Y38NYC64sWV4VGWR/neovcB1GZH5+uWRKDoYl5EupT7rJSUp9UcHH1jB+NF0WkDIZxVUc87AryR0WrrfR4Ld/ON5bgNBtmumZS6ZH3uk58Lg+m3aCwseSxrxjeiN3IN6gEQuxGY+qCCGoN8uEU/utWOQCRDjcGfz2f/Yam+NUxuKpNq/vNqtrFwF3UIZx9i+PUT3OR/KU1CTEJMQkxCTEJMQkxCTEJMQkxCTEJMQkxCTEJMQkxCTEJMQvzvQlhMPBHN2FezQCAID5j4hzokbWhTlZFubjX7DXx5x+VFWHf2g1dUOjPkUdnu2/jDUT2nfukWl88krMtKuQH/X1+N/z8cRj1TuxzqxeOy4/8GffPnirA5/ae6qzCOoe5ojPV2twf62ffdbZ6Yni18HOgU23yMJBPZ/Y6AGFakB12JsxGbLI8XY3Jqbn5c68vz4clVJkgmIw6HKfxEQucol0MfKqN/QiO0Ms1hKqNe6/6CIDe374j3Q/TQAL345sfoLr1WzdT1NEQNtGjM1kBOia7FZBkF2YxImkdriTnCRkl/6r5QdkRfJ+C4xjgY2pgMRwd0LhPJZRqJF43Ge/tR9Zd5iV2GHJOSoLb3YEbvfkNqTrPZPlQA2EYvEUGbq7YPhKkPKimOWAYOaQs5iBlOzhJ40p/l90tzvgFcuzMwzv7MEWVFosoT8vOcmKRmBIMgmk43mulIx7w0cWYdULuILjeaZ52ujaL33juFchvTXAz/QGi0CY1JX3cEq6nPrnmoTS3wLs0o6spfEJbvEU2WTEZUenTecPIIUz7mvkAuWnVYfHUFHfkPtr2DnbA6QWLQKJqICaSEOYzgpK+ZMokMAFLqMAFmLfqCTiydS8I4l0r7AaAXyXOwblOAuFXzWvkIKFqXOdueB7AjTzgF1Fjl4N6g1psXNGYnHd386KE2zrSl10spzdjOegf1WTsXtWifQsnsW+C7SFOOBq75q+7HqvzCvDlmw7HZ8lzmtSCsyvNz1CGJMZY/L7/fEuWrVTZh7Tlw+dss1Le2pTXuS/kxHlf6IFrRxgB0AXgwU2A5LeUMAnNFqmICC9v/at3Uu447aFT8S0KdGvkaU074PyyZtyymS9VHY1GVaR4sGWVAEbGYHmMSZaM+FHNtW5dj/eSdzO8PsGJQH5fq/gIO+hf83VHfpOFUqwGZkzVPwKascp7tqg1bf8mgG+YBeY33ZpqP95p3lJmnwGBNCfYbVXrjw2oZ2jteSdwxh10zrJC7ltN7b8E/rpM1aspXAgTVvqTvfOTBGhNelJ1sf+i5FnxOXzNNa22jnFGOErR38Iz16bmIOIFK72gt1uvA0H1mwaneAejnPRjshpjXUiGTjz2UoRFuBG+18zQtuFZmyVyXXNQRDDxke8ajKO39BdzsHSaqOf0oTgl4SrjVsmEqtAh4Rx/CuTfXUd0x7AuDnY4oQzytvD6uqOvaYszY9ZEX5PkSru/cdZ9nKWeqO7OUmUkWJqfhB8fFxelxeTpN1nc9zhtcisNyX3LJUY6LJztAYv5ee2QtpZcSv240RHQBExAmYFdjjb1+IrrLzHCNHEHm9Y3YX8gRfpV1NlVn+snMk31B46bcrcwZKB8xKgY/tp1Nw/NWeXNc9sFu+fVYQapWIazGZs2CouabOB9R0oO5mIA05NRTYL6k0LHkmqFInsFaozUvoiMlV7202+zC9vBVUztRBWJu8oKHqkWqrqztzGvfUs84YA0rofR6jNbI+zNVZdmpdutNtf1mt0JoajDOf9tsfYFxvRhpCVHSSHieMntEyKuzTYXBgrMBF8HU+pGNP04LJGgXuQg0reI98bFP1x+R6UX9aXD1cFMYldqDAZuPkoJmJOvnlokfrQguIcSXKkiMRw64RDLaCLn3N6ZCyr13abbIqNS13bYV8VZNbajmI+/Bsr9RKpKLpuj7y3BC8yl6C2UVdUBxMgadQ97FF1q9k7LUkFNMAtPDVO/8hKze6k63w6DwSoPC6/7ggpfUFoeNjeEkyEf38Ti2f0Ht1lFWtSWrg8ix9Qze+T6w1VjjGG1bohpYMvXSGXtclV74Fuxwgn0zpOFe2AcuMobq+DqRfhKQaIvOsRfWyW/uyDqTkTEyyPARHY4vo0VJ6pvWoyLxCp/gVMxpvFnQIBieWUr4iaiusuy4AVjL5sBgz6Jwdo13t+gbxCggcgAkZ6HBgQfNNjBxoZKRx0331YCfRW4pchWJREunXm4i2gtHKBE2Gfdjmx3if75dCo9Z0KR3+HAK9WS5vpG8K4+vnAnnFcu7KWczRWJOuf7FN9B2xgu25c6TDzCn8OaWazz6SCWM8va1Z+fXQX4zcBEmj4OR55YOaxdBqdAbBpHKMutcw3C2b6N614daWdNSv4j25CJLBH22KB3hsZ33HrmX0rPcqhM5dWFI33OKJbXZ8eyAOmC7xuGHyODjUHYigiqWrmKy90Ycupnuy8m/7YxWtEsxaBwYqmlRannnNPLNprHz8JfrdLTRpelIc33xocH1xZVTUCnIOrN53v1o1xGv8WhSBdtsI5nte+rn79aAbSbjc0A6S6vckNxe3hs6lWOAXXGwn4G6rE9LXE2IgIdNhg+UgwQoVTfnXQRR7J9T885qn1soWo5U6qPwDXigb0zePo/TZlmJJmifg4wRhFhmTn1bhsZ4aeP6cK5RXAwbbX0iJnXt4AcHy9Kn8BNNo+HMtuWteUUy7S0WLlo5+tl4bNU+XV14KEsNg10F8AyO8CgY7l9QlpY3V7y/njaw7XRvFise5dQjPNvXzBZ/tIK6OSP2Ja9YsdTPvSLPLRZpUYOLksIrld+Ed2gyGkWRKhVc0SgPhqqW220Lkx4w1Xz3LZqRnz1pT0b6PBmWZSqX08yhP1/MeK5Zvf7T0zKhX3Q9gf4eUHUvpaxQDyUgkCC2IP1thPxEk/7SeMjybFc90MecFdYLGnJO5A64tpNiug1v0ZRvAgj7xWqDFBbSCm1aEdY0kQBZO0sxP38rv5QSD4ZqnwfUyeWQO8rP5M24R2z7Cs0L+4CRUiePEVsaXtzZhKygDxDoA0mPmP0vliNsD6TB0NulwD7SdEulXkeed4L8bkqZsdR1Yqbof5C70d4XxcynzsCCqfYXTqt/KwkGe2Rw31QfMd5VeJ37koXSktddEeS5DDSAEAZFz7otCQzW5+DOFGpO2tsAyeg75VYmnsOp0YeeonDOWU5rk9UuqW1rXg8IkgrPK4k89qCmBbhNssGf0vMinmDt5dfdzlVsiazXua81xRfUfpkQln5SsOwRtY4rDU+IBhjgPk0qcbar4aPWLR3jdT42Ta0It0NBI1pRryO4i+1jtPU2+1cGF30gMvmT1rRI4BPnFk4itje03RBMtS+vNFxBMGsDbT3jaWnbHQUEortkBS1KojbjO+Xgp2jnGfT04eUgYaGtBzpDhlbSTMoSEqHHMyEE49Ri6NaTmLGT3e6/HpTabyMct8U83sHm8KY6bpmuQ+jXZkEuvo13/amYexm1Qswtmy/0h6qTPjTOy4O6I6t33M09QVz+NmeUK2Ef5ww0NbjAyWrnnNJnhEB7ZBFiHwKjTcWki/Ofi8bOiJpnIo1IVwPO1tDNtXdyf9FOc+DzPUmnaIKEaNMoPGmnb9uO2TG8Uu7lvba7fUuEqjpeyMtddLWG9rAsETnut4Mvi1c856T+RR00dzbP+YITg0HGgbWlOGOBXqu0nudYz5dU2YmFNZSf1PSlxQoid1ZMq+0ywgYd8dit/r5USrVe178a8oR/5bRWh8p6Ed4RTF09vONlkh3A3C2t06WMb3dox1BMFUOE9lYO7oN81AwlEKaSvqW209IAPsr3FOLvTlPu/NCksEF7dN9I7khZaRQ/1jR6cL5Sod0RSVu5vt/AW7selCvGsOA/MwXfFvdDIsZtzJ7h49F+G11Hae/XyaXuQj7TlS09px4Oh5zFwg1+8juiwLHxGgX9QMXyU/Mol+FIYzjjTGMPOtMz3sdS+o68PAaU6gE/LcGul56g9JpWCw1gukzipwq05TYfzdbgsGQEVH4zczDQWV0mlmd1OmsFLfqMy6d6UzLlkS82W5ubgrUKSSHG3jfioXK5v+g4s24jny+KpD9yUNU2FW9GYM985YO2eDwOqfhAzamgfaWKiRvzexZs9IDBvqYudg6rvjLlQKTq62xjD54+1CoSada+2MpScPxzie+d9J6fxoo5luJuhP0a4pe2aQKHA2pBgAI/1VMCw0TohmKvyVAVLAWO2qC0qJbZ3nKfn7J34RlG7FZ7QrU+45KX4np6698sAjnaIzqRam+p1ulivdtwdjEuUuByGGOiazf/M9lc7eZv1RIRX0PEDlKvvjz2Gs7SnYrY0JKMnNAeYuT5R26K9rbsipieOJH1XgnHMVotslYPPViZp09GtDZteanK/dVyk8XzRrXnnrjepV17Z7DYxtDK7d8ZwKCe+yGL09uOE5LbT3thXEHC3iB6rydOBPqKyKBhD7m8z90apcsTH35Uq2s5c0QuRhVKuBngSHcMB2255lnpl/fsGq9IIcYrie6+6Embu5eEXa0bb0JhS2X/HPpZurKFJ7FuGSx7lx7ryQclvkNH3MPvysTDo1ehM7brV2/3R9VXE+e0KqZUuTgEhrtZunTiQevfSsAgq7v3GWG+fKO9a2Vuhp0ptPUaK7EMx+jIerf81i797sskB66q2zWlJ1twZvP11FVu+cYvtnxe+9meP/83UEsDBBQAAgAIAIlyVkdwPzhJSgAAAGoAAAAbAAAAdW5pdmVyc2FsL3VuaXZlcnNhbC5wbmcueG1ss7GvyM1RKEstKs7Mz7NVMtQzULK34+WyKShKLctMLVeoAIoZ6RlAgJJCJSq3PDOlJMNWydLQGCGWkZqZnlFiq2RmYQoX1AcaCQBQSwECAAAUAAIACACJclZH+UU+5S0EAAB5DgAAHQAAAAAAAAABAAAAAAAAAAAAdW5pdmVyc2FsL2NvbW1vbl9tZXNzYWdlcy5sbmdQSwECAAAUAAIACACJclZHLGAuASkEAABCDgAALgAAAAAAAAABAAAAAABoBAAAdW5pdmVyc2FsL2N1c3RvbV9wcmVzZXRzLzAvY29tbW9uX21lc3NhZ2VzLmxuZ1BLAQIAABQAAgAIAIlyVkdGCpkVEgQAAN8PAAAnAAAAAAAAAAEAAAAAAN0IAAB1bml2ZXJzYWwvZmxhc2hfcHVibGlzaGluZ19zZXR0aW5ncy54bWxQSwECAAAUAAIACACJclZHBOcD0bYCAABTCgAAIQAAAAAAAAABAAAAAAA0DQAAdW5pdmVyc2FsL2ZsYXNoX3NraW5fc2V0dGluZ3MueG1sUEsBAgAAFAACAAgAiXJWR5LeXALlAwAA8A4AACYAAAAAAAAAAQAAAAAAKRAAAHVuaXZlcnNhbC9odG1sX3B1Ymxpc2hpbmdfc2V0dGluZ3MueG1sUEsBAgAAFAACAAgAiXJWRw/kWSCZAQAAHQYAAB8AAAAAAAAAAQAAAAAAUhQAAHVuaXZlcnNhbC9odG1sX3NraW5fc2V0dGluZ3MuanNQSwECAAAUAAIACACJclZHtk0nBdkAAACQAQAAGgAAAAAAAAABAAAAAAAoFgAAdW5pdmVyc2FsL2kxOG5fcHJlc2V0cy54bWxQSwECAAAUAAIACACJclZHlBOzImkAAABuAAAAHAAAAAAAAAABAAAAAAA5FwAAdW5pdmVyc2FsL2xvY2FsX3NldHRpbmdzLnhtbFBLAQIAABQAAgAIAKBhr0TOggk37AIAAIgIAAAUAAAAAAAAAAEAAAAAANwXAAB1bml2ZXJzYWwvcGxheWVyLnhtbFBLAQIAABQAAgAIAIlyVkc129mtaAEAAPMCAAApAAAAAAAAAAEAAAAAAPoaAAB1bml2ZXJzYWwvc2tpbl9jdXN0b21pemF0aW9uX3NldHRpbmdzLnhtbFBLAQIAABQAAgAIAIlyVkc5ug+5oBkAAPA+AAAXAAAAAAAAAAAAAAAAAKkcAAB1bml2ZXJzYWwvdW5pdmVyc2FsLnBuZ1BLAQIAABQAAgAIAIlyVkdwPzhJSgAAAGoAAAAbAAAAAAAAAAEAAAAAAH42AAB1bml2ZXJzYWwvdW5pdmVyc2FsLnBuZy54bWxQSwUGAAAAAAwADAClAwAAATcAAAAA"/>
  <p:tag name="ISPRING_ULTRA_SCORM_COURSE_ID" val="BC5C765C-30D1-4881-89FB-7CEAABEB067C"/>
  <p:tag name="ISPRING_SCORM_RATE_SLIDES" val="1"/>
  <p:tag name="ISPRING_SCORM_RATE_QUIZZES" val="0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RESENTATION_TITLE" val="第1章 网页那点事"/>
  <p:tag name="ISPRING_RESOURCE_PATHS_HASH_PRESENTER" val="95fd8be92793ea192421e38553a24b66113b26"/>
</p:tagLst>
</file>

<file path=ppt/tags/tag4.xml><?xml version="1.0" encoding="utf-8"?>
<p:tagLst xmlns:p="http://schemas.openxmlformats.org/presentationml/2006/main">
  <p:tag name="GENSWF_SLIDE_TITLE" val="学习目标"/>
  <p:tag name="GENSWF_ADVANCE_TIME" val="0.00"/>
  <p:tag name="ISPRING_SLIDE_INDENT_LEVEL" val="0"/>
  <p:tag name="ISPRING_CUSTOM_TIMING_USED" val="0"/>
</p:tagLst>
</file>

<file path=ppt/tags/tag5.xml><?xml version="1.0" encoding="utf-8"?>
<p:tagLst xmlns:p="http://schemas.openxmlformats.org/presentationml/2006/main">
  <p:tag name="KSO_WM_SLIDE_ANIMATION_ID" val="3110590"/>
</p:tagLst>
</file>

<file path=ppt/tags/tag6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i"/>
  <p:tag name="KSO_WM_UNIT_INDEX" val="1_1_1"/>
  <p:tag name="KSO_WM_UNIT_ID" val="diagram20181270_2*l_h_i*1_1_1"/>
  <p:tag name="KSO_WM_UNIT_LAYERLEVEL" val="1_1_1"/>
  <p:tag name="KSO_WM_DIAGRAM_GROUP_CODE" val="l1-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i"/>
  <p:tag name="KSO_WM_UNIT_INDEX" val="1_1_2"/>
  <p:tag name="KSO_WM_UNIT_ID" val="diagram20181270_2*l_h_i*1_1_2"/>
  <p:tag name="KSO_WM_UNIT_LAYERLEVEL" val="1_1_1"/>
  <p:tag name="KSO_WM_DIAGRAM_GROUP_CODE" val="l1-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i"/>
  <p:tag name="KSO_WM_UNIT_INDEX" val="1_1_3"/>
  <p:tag name="KSO_WM_UNIT_ID" val="diagram20181270_2*l_h_i*1_1_3"/>
  <p:tag name="KSO_WM_UNIT_LAYERLEVEL" val="1_1_1"/>
  <p:tag name="KSO_WM_DIAGRAM_GROUP_CODE" val="l1-1"/>
  <p:tag name="KSO_WM_UNIT_FILL_FORE_SCHEMECOLOR_INDEX_BRIGHTNESS" val="0.25"/>
  <p:tag name="KSO_WM_UNIT_FILL_FORE_SCHEMECOLOR_INDEX" val="13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TEMPLATE_CATEGORY" val="diagram"/>
  <p:tag name="KSO_WM_TEMPLATE_INDEX" val="20181270"/>
  <p:tag name="KSO_WM_TAG_VERSION" val="1.0"/>
  <p:tag name="KSO_WM_BEAUTIFY_FLAG" val="#wm#"/>
  <p:tag name="KSO_WM_UNIT_TYPE" val="l_h_a"/>
  <p:tag name="KSO_WM_UNIT_INDEX" val="1_1_1"/>
  <p:tag name="KSO_WM_UNIT_ID" val="diagram20181270_2*l_h_a*1_1_1"/>
  <p:tag name="KSO_WM_UNIT_LAYERLEVEL" val="1_1_1"/>
  <p:tag name="KSO_WM_UNIT_VALUE" val="8"/>
  <p:tag name="KSO_WM_UNIT_HIGHLIGHT" val="0"/>
  <p:tag name="KSO_WM_UNIT_COMPATIBLE" val="0"/>
  <p:tag name="KSO_WM_UNIT_CLEAR" val="0"/>
  <p:tag name="KSO_WM_DIAGRAM_GROUP_CODE" val="l1-1"/>
  <p:tag name="KSO_WM_UNIT_PRESET_TEXT" val="点击输入标题内容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默认设计模板">
  <a:themeElements>
    <a:clrScheme name="穿越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00ACE6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00ACE6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2659</Words>
  <Application>WPS 演示</Application>
  <PresentationFormat>全屏显示(4:3)</PresentationFormat>
  <Paragraphs>267</Paragraphs>
  <Slides>20</Slides>
  <Notes>41</Notes>
  <HiddenSlides>2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Arial</vt:lpstr>
      <vt:lpstr>宋体</vt:lpstr>
      <vt:lpstr>Wingdings</vt:lpstr>
      <vt:lpstr>微软雅黑</vt:lpstr>
      <vt:lpstr>Calibri</vt:lpstr>
      <vt:lpstr>黑体</vt:lpstr>
      <vt:lpstr>Arial Unicode MS</vt:lpstr>
      <vt:lpstr>仿宋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第1章 网页那点事</dc:title>
  <dc:creator>王哲</dc:creator>
  <cp:lastModifiedBy>惠惠</cp:lastModifiedBy>
  <cp:revision>1025</cp:revision>
  <dcterms:created xsi:type="dcterms:W3CDTF">2013-01-25T01:44:00Z</dcterms:created>
  <dcterms:modified xsi:type="dcterms:W3CDTF">2021-12-07T02:32:36Z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2052-11.1.0.11115</vt:lpwstr>
  </property>
  <property fmtid="{D5CDD505-2E9C-101B-9397-08002B2CF9AE}" pid="3" name="ICV">
    <vt:lpwstr>5BFB568820204C8E8B0CEDA88C04EC7A</vt:lpwstr>
  </property>
</Properties>
</file>